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5"/>
  </p:sldMasterIdLst>
  <p:notesMasterIdLst>
    <p:notesMasterId r:id="rId61"/>
  </p:notesMasterIdLst>
  <p:handoutMasterIdLst>
    <p:handoutMasterId r:id="rId62"/>
  </p:handoutMasterIdLst>
  <p:sldIdLst>
    <p:sldId id="259" r:id="rId6"/>
    <p:sldId id="261" r:id="rId7"/>
    <p:sldId id="262" r:id="rId8"/>
    <p:sldId id="312" r:id="rId9"/>
    <p:sldId id="357" r:id="rId10"/>
    <p:sldId id="313" r:id="rId11"/>
    <p:sldId id="314" r:id="rId12"/>
    <p:sldId id="315" r:id="rId13"/>
    <p:sldId id="316" r:id="rId14"/>
    <p:sldId id="317" r:id="rId15"/>
    <p:sldId id="304" r:id="rId16"/>
    <p:sldId id="318" r:id="rId17"/>
    <p:sldId id="305" r:id="rId18"/>
    <p:sldId id="306" r:id="rId19"/>
    <p:sldId id="307" r:id="rId20"/>
    <p:sldId id="308" r:id="rId21"/>
    <p:sldId id="309" r:id="rId22"/>
    <p:sldId id="294" r:id="rId23"/>
    <p:sldId id="311" r:id="rId24"/>
    <p:sldId id="319" r:id="rId25"/>
    <p:sldId id="326" r:id="rId26"/>
    <p:sldId id="327" r:id="rId27"/>
    <p:sldId id="328" r:id="rId28"/>
    <p:sldId id="335" r:id="rId29"/>
    <p:sldId id="336" r:id="rId30"/>
    <p:sldId id="337" r:id="rId31"/>
    <p:sldId id="338" r:id="rId32"/>
    <p:sldId id="339" r:id="rId33"/>
    <p:sldId id="340" r:id="rId34"/>
    <p:sldId id="333" r:id="rId35"/>
    <p:sldId id="329" r:id="rId36"/>
    <p:sldId id="330" r:id="rId37"/>
    <p:sldId id="331" r:id="rId38"/>
    <p:sldId id="342" r:id="rId39"/>
    <p:sldId id="343" r:id="rId40"/>
    <p:sldId id="344" r:id="rId41"/>
    <p:sldId id="345" r:id="rId42"/>
    <p:sldId id="364" r:id="rId43"/>
    <p:sldId id="348" r:id="rId44"/>
    <p:sldId id="349" r:id="rId45"/>
    <p:sldId id="365" r:id="rId46"/>
    <p:sldId id="358" r:id="rId47"/>
    <p:sldId id="368" r:id="rId48"/>
    <p:sldId id="359" r:id="rId49"/>
    <p:sldId id="366" r:id="rId50"/>
    <p:sldId id="367" r:id="rId51"/>
    <p:sldId id="361" r:id="rId52"/>
    <p:sldId id="363" r:id="rId53"/>
    <p:sldId id="356" r:id="rId54"/>
    <p:sldId id="360" r:id="rId55"/>
    <p:sldId id="354" r:id="rId56"/>
    <p:sldId id="362" r:id="rId57"/>
    <p:sldId id="352" r:id="rId58"/>
    <p:sldId id="297" r:id="rId59"/>
    <p:sldId id="295" r:id="rId60"/>
  </p:sldIdLst>
  <p:sldSz cx="9601200" cy="7315200"/>
  <p:notesSz cx="7010400" cy="9296400"/>
  <p:defaultTextStyle>
    <a:defPPr>
      <a:defRPr lang="en-US"/>
    </a:defPPr>
    <a:lvl1pPr algn="r" rtl="0" fontAlgn="base">
      <a:spcBef>
        <a:spcPct val="0"/>
      </a:spcBef>
      <a:spcAft>
        <a:spcPct val="0"/>
      </a:spcAft>
      <a:defRPr kern="1200">
        <a:solidFill>
          <a:schemeClr val="tx1"/>
        </a:solidFill>
        <a:latin typeface="Arial" charset="0"/>
        <a:ea typeface="+mn-ea"/>
        <a:cs typeface="+mn-cs"/>
      </a:defRPr>
    </a:lvl1pPr>
    <a:lvl2pPr marL="457200" algn="r" rtl="0" fontAlgn="base">
      <a:spcBef>
        <a:spcPct val="0"/>
      </a:spcBef>
      <a:spcAft>
        <a:spcPct val="0"/>
      </a:spcAft>
      <a:defRPr kern="1200">
        <a:solidFill>
          <a:schemeClr val="tx1"/>
        </a:solidFill>
        <a:latin typeface="Arial" charset="0"/>
        <a:ea typeface="+mn-ea"/>
        <a:cs typeface="+mn-cs"/>
      </a:defRPr>
    </a:lvl2pPr>
    <a:lvl3pPr marL="914400" algn="r" rtl="0" fontAlgn="base">
      <a:spcBef>
        <a:spcPct val="0"/>
      </a:spcBef>
      <a:spcAft>
        <a:spcPct val="0"/>
      </a:spcAft>
      <a:defRPr kern="1200">
        <a:solidFill>
          <a:schemeClr val="tx1"/>
        </a:solidFill>
        <a:latin typeface="Arial" charset="0"/>
        <a:ea typeface="+mn-ea"/>
        <a:cs typeface="+mn-cs"/>
      </a:defRPr>
    </a:lvl3pPr>
    <a:lvl4pPr marL="1371600" algn="r" rtl="0" fontAlgn="base">
      <a:spcBef>
        <a:spcPct val="0"/>
      </a:spcBef>
      <a:spcAft>
        <a:spcPct val="0"/>
      </a:spcAft>
      <a:defRPr kern="1200">
        <a:solidFill>
          <a:schemeClr val="tx1"/>
        </a:solidFill>
        <a:latin typeface="Arial" charset="0"/>
        <a:ea typeface="+mn-ea"/>
        <a:cs typeface="+mn-cs"/>
      </a:defRPr>
    </a:lvl4pPr>
    <a:lvl5pPr marL="1828800" algn="r"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66633"/>
    <a:srgbClr val="9CAFC6"/>
    <a:srgbClr val="C4D270"/>
    <a:srgbClr val="A3A151"/>
    <a:srgbClr val="DDDDDD"/>
    <a:srgbClr val="003399"/>
    <a:srgbClr val="CCECFF"/>
    <a:srgbClr val="FFFF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398" autoAdjust="0"/>
    <p:restoredTop sz="58192" autoAdjust="0"/>
  </p:normalViewPr>
  <p:slideViewPr>
    <p:cSldViewPr snapToGrid="0">
      <p:cViewPr varScale="1">
        <p:scale>
          <a:sx n="59" d="100"/>
          <a:sy n="59" d="100"/>
        </p:scale>
        <p:origin x="-2010" y="-90"/>
      </p:cViewPr>
      <p:guideLst>
        <p:guide orient="horz" pos="2304"/>
        <p:guide pos="2919"/>
      </p:guideLst>
    </p:cSldViewPr>
  </p:slideViewPr>
  <p:notesTextViewPr>
    <p:cViewPr>
      <p:scale>
        <a:sx n="100" d="100"/>
        <a:sy n="100" d="100"/>
      </p:scale>
      <p:origin x="0" y="0"/>
    </p:cViewPr>
  </p:notesTextViewPr>
  <p:sorterViewPr>
    <p:cViewPr>
      <p:scale>
        <a:sx n="66" d="100"/>
        <a:sy n="66" d="100"/>
      </p:scale>
      <p:origin x="0" y="0"/>
    </p:cViewPr>
  </p:sorterViewPr>
  <p:notesViewPr>
    <p:cSldViewPr snapToGrid="0">
      <p:cViewPr varScale="1">
        <p:scale>
          <a:sx n="96" d="100"/>
          <a:sy n="96" d="100"/>
        </p:scale>
        <p:origin x="-588" y="-108"/>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presProps" Target="presProp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tableStyles" Target="tableStyles.xml"/><Relationship Id="rId5" Type="http://schemas.openxmlformats.org/officeDocument/2006/relationships/slideMaster" Target="slideMasters/slideMaster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61" Type="http://schemas.openxmlformats.org/officeDocument/2006/relationships/notesMaster" Target="notesMasters/notesMaster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theme" Target="theme/theme1.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viewProps" Target="viewProps.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4322" name="Rectangle 2"/>
          <p:cNvSpPr>
            <a:spLocks noGrp="1" noChangeArrowheads="1"/>
          </p:cNvSpPr>
          <p:nvPr>
            <p:ph type="hdr" sz="quarter"/>
          </p:nvPr>
        </p:nvSpPr>
        <p:spPr bwMode="auto">
          <a:xfrm>
            <a:off x="0" y="0"/>
            <a:ext cx="3038475" cy="465138"/>
          </a:xfrm>
          <a:prstGeom prst="rect">
            <a:avLst/>
          </a:prstGeom>
          <a:noFill/>
          <a:ln w="9525">
            <a:noFill/>
            <a:miter lim="800000"/>
            <a:headEnd/>
            <a:tailEnd/>
          </a:ln>
          <a:effectLst/>
        </p:spPr>
        <p:txBody>
          <a:bodyPr vert="horz" wrap="square" lIns="93177" tIns="46589" rIns="93177" bIns="46589" numCol="1" anchor="t" anchorCtr="0" compatLnSpc="1">
            <a:prstTxWarp prst="textNoShape">
              <a:avLst/>
            </a:prstTxWarp>
          </a:bodyPr>
          <a:lstStyle>
            <a:lvl1pPr algn="l" defTabSz="931863">
              <a:defRPr sz="1200"/>
            </a:lvl1pPr>
          </a:lstStyle>
          <a:p>
            <a:pPr>
              <a:defRPr/>
            </a:pPr>
            <a:endParaRPr lang="en-US"/>
          </a:p>
        </p:txBody>
      </p:sp>
      <p:sp>
        <p:nvSpPr>
          <p:cNvPr id="184323" name="Rectangle 3"/>
          <p:cNvSpPr>
            <a:spLocks noGrp="1" noChangeArrowheads="1"/>
          </p:cNvSpPr>
          <p:nvPr>
            <p:ph type="dt" sz="quarter" idx="1"/>
          </p:nvPr>
        </p:nvSpPr>
        <p:spPr bwMode="auto">
          <a:xfrm>
            <a:off x="3970338" y="0"/>
            <a:ext cx="3038475" cy="465138"/>
          </a:xfrm>
          <a:prstGeom prst="rect">
            <a:avLst/>
          </a:prstGeom>
          <a:noFill/>
          <a:ln w="9525">
            <a:noFill/>
            <a:miter lim="800000"/>
            <a:headEnd/>
            <a:tailEnd/>
          </a:ln>
          <a:effectLst/>
        </p:spPr>
        <p:txBody>
          <a:bodyPr vert="horz" wrap="square" lIns="93177" tIns="46589" rIns="93177" bIns="46589" numCol="1" anchor="t" anchorCtr="0" compatLnSpc="1">
            <a:prstTxWarp prst="textNoShape">
              <a:avLst/>
            </a:prstTxWarp>
          </a:bodyPr>
          <a:lstStyle>
            <a:lvl1pPr defTabSz="931863">
              <a:defRPr sz="1200"/>
            </a:lvl1pPr>
          </a:lstStyle>
          <a:p>
            <a:pPr>
              <a:defRPr/>
            </a:pPr>
            <a:endParaRPr lang="en-US"/>
          </a:p>
        </p:txBody>
      </p:sp>
      <p:sp>
        <p:nvSpPr>
          <p:cNvPr id="184324" name="Rectangle 4"/>
          <p:cNvSpPr>
            <a:spLocks noGrp="1" noChangeArrowheads="1"/>
          </p:cNvSpPr>
          <p:nvPr>
            <p:ph type="ftr" sz="quarter" idx="2"/>
          </p:nvPr>
        </p:nvSpPr>
        <p:spPr bwMode="auto">
          <a:xfrm>
            <a:off x="0" y="8829675"/>
            <a:ext cx="3038475" cy="465138"/>
          </a:xfrm>
          <a:prstGeom prst="rect">
            <a:avLst/>
          </a:prstGeom>
          <a:noFill/>
          <a:ln w="9525">
            <a:noFill/>
            <a:miter lim="800000"/>
            <a:headEnd/>
            <a:tailEnd/>
          </a:ln>
          <a:effectLst/>
        </p:spPr>
        <p:txBody>
          <a:bodyPr vert="horz" wrap="square" lIns="93177" tIns="46589" rIns="93177" bIns="46589" numCol="1" anchor="b" anchorCtr="0" compatLnSpc="1">
            <a:prstTxWarp prst="textNoShape">
              <a:avLst/>
            </a:prstTxWarp>
          </a:bodyPr>
          <a:lstStyle>
            <a:lvl1pPr algn="l" defTabSz="931863">
              <a:defRPr sz="1200"/>
            </a:lvl1pPr>
          </a:lstStyle>
          <a:p>
            <a:pPr>
              <a:defRPr/>
            </a:pPr>
            <a:endParaRPr lang="en-US"/>
          </a:p>
        </p:txBody>
      </p:sp>
      <p:sp>
        <p:nvSpPr>
          <p:cNvPr id="184325" name="Rectangle 5"/>
          <p:cNvSpPr>
            <a:spLocks noGrp="1" noChangeArrowheads="1"/>
          </p:cNvSpPr>
          <p:nvPr>
            <p:ph type="sldNum" sz="quarter" idx="3"/>
          </p:nvPr>
        </p:nvSpPr>
        <p:spPr bwMode="auto">
          <a:xfrm>
            <a:off x="3970338" y="8829675"/>
            <a:ext cx="3038475" cy="465138"/>
          </a:xfrm>
          <a:prstGeom prst="rect">
            <a:avLst/>
          </a:prstGeom>
          <a:noFill/>
          <a:ln w="9525">
            <a:noFill/>
            <a:miter lim="800000"/>
            <a:headEnd/>
            <a:tailEnd/>
          </a:ln>
          <a:effectLst/>
        </p:spPr>
        <p:txBody>
          <a:bodyPr vert="horz" wrap="square" lIns="93177" tIns="46589" rIns="93177" bIns="46589" numCol="1" anchor="b" anchorCtr="0" compatLnSpc="1">
            <a:prstTxWarp prst="textNoShape">
              <a:avLst/>
            </a:prstTxWarp>
          </a:bodyPr>
          <a:lstStyle>
            <a:lvl1pPr defTabSz="931863">
              <a:defRPr sz="1200"/>
            </a:lvl1pPr>
          </a:lstStyle>
          <a:p>
            <a:pPr>
              <a:defRPr/>
            </a:pPr>
            <a:fld id="{F9664CAC-B6A8-4CF1-BC8F-EDE66113BFC3}" type="slidenum">
              <a:rPr lang="en-US"/>
              <a:pPr>
                <a:defRPr/>
              </a:pPr>
              <a:t>‹#›</a:t>
            </a:fld>
            <a:endParaRPr lang="en-US"/>
          </a:p>
        </p:txBody>
      </p:sp>
    </p:spTree>
    <p:extLst>
      <p:ext uri="{BB962C8B-B14F-4D97-AF65-F5344CB8AC3E}">
        <p14:creationId xmlns:p14="http://schemas.microsoft.com/office/powerpoint/2010/main" val="37917123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pPr>
              <a:defRPr/>
            </a:pPr>
            <a:endParaRPr lang="en-US"/>
          </a:p>
        </p:txBody>
      </p:sp>
      <p:sp>
        <p:nvSpPr>
          <p:cNvPr id="3" name="Date Placeholder 2"/>
          <p:cNvSpPr>
            <a:spLocks noGrp="1"/>
          </p:cNvSpPr>
          <p:nvPr>
            <p:ph type="dt" idx="1"/>
          </p:nvPr>
        </p:nvSpPr>
        <p:spPr>
          <a:xfrm>
            <a:off x="3970338" y="0"/>
            <a:ext cx="3038475" cy="465138"/>
          </a:xfrm>
          <a:prstGeom prst="rect">
            <a:avLst/>
          </a:prstGeom>
        </p:spPr>
        <p:txBody>
          <a:bodyPr vert="horz" lIns="91440" tIns="45720" rIns="91440" bIns="45720" rtlCol="0"/>
          <a:lstStyle>
            <a:lvl1pPr algn="r">
              <a:defRPr sz="1200"/>
            </a:lvl1pPr>
          </a:lstStyle>
          <a:p>
            <a:pPr>
              <a:defRPr/>
            </a:pPr>
            <a:fld id="{519A8AA2-1969-4296-A068-C5F6397455A5}" type="datetimeFigureOut">
              <a:rPr lang="en-US"/>
              <a:pPr>
                <a:defRPr/>
              </a:pPr>
              <a:t>7/10/2012</a:t>
            </a:fld>
            <a:endParaRPr lang="en-US"/>
          </a:p>
        </p:txBody>
      </p:sp>
      <p:sp>
        <p:nvSpPr>
          <p:cNvPr id="4" name="Slide Image Placeholder 3"/>
          <p:cNvSpPr>
            <a:spLocks noGrp="1" noRot="1" noChangeAspect="1"/>
          </p:cNvSpPr>
          <p:nvPr>
            <p:ph type="sldImg" idx="2"/>
          </p:nvPr>
        </p:nvSpPr>
        <p:spPr>
          <a:xfrm>
            <a:off x="1217613" y="696913"/>
            <a:ext cx="4575175" cy="3486150"/>
          </a:xfrm>
          <a:prstGeom prst="rect">
            <a:avLst/>
          </a:prstGeom>
          <a:noFill/>
          <a:ln w="12700">
            <a:solidFill>
              <a:prstClr val="black"/>
            </a:solidFill>
          </a:ln>
        </p:spPr>
        <p:txBody>
          <a:bodyPr vert="horz" lIns="91440" tIns="45720" rIns="91440" bIns="45720" rtlCol="0" anchor="ctr"/>
          <a:lstStyle/>
          <a:p>
            <a:pPr lvl="0"/>
            <a:endParaRPr lang="en-US" noProof="0" smtClean="0"/>
          </a:p>
        </p:txBody>
      </p:sp>
      <p:sp>
        <p:nvSpPr>
          <p:cNvPr id="5" name="Notes Placeholder 4"/>
          <p:cNvSpPr>
            <a:spLocks noGrp="1"/>
          </p:cNvSpPr>
          <p:nvPr>
            <p:ph type="body" sz="quarter" idx="3"/>
          </p:nvPr>
        </p:nvSpPr>
        <p:spPr>
          <a:xfrm>
            <a:off x="701675" y="4416425"/>
            <a:ext cx="5607050" cy="4183063"/>
          </a:xfrm>
          <a:prstGeom prst="rect">
            <a:avLst/>
          </a:prstGeom>
        </p:spPr>
        <p:txBody>
          <a:bodyPr vert="horz" lIns="91440" tIns="45720" rIns="91440" bIns="45720"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6" name="Footer Placeholder 5"/>
          <p:cNvSpPr>
            <a:spLocks noGrp="1"/>
          </p:cNvSpPr>
          <p:nvPr>
            <p:ph type="ftr" sz="quarter" idx="4"/>
          </p:nvPr>
        </p:nvSpPr>
        <p:spPr>
          <a:xfrm>
            <a:off x="0" y="8829675"/>
            <a:ext cx="3038475" cy="465138"/>
          </a:xfrm>
          <a:prstGeom prst="rect">
            <a:avLst/>
          </a:prstGeom>
        </p:spPr>
        <p:txBody>
          <a:bodyPr vert="horz" lIns="91440" tIns="45720" rIns="91440" bIns="45720" rtlCol="0" anchor="b"/>
          <a:lstStyle>
            <a:lvl1pPr algn="l">
              <a:defRPr sz="1200"/>
            </a:lvl1pPr>
          </a:lstStyle>
          <a:p>
            <a:pPr>
              <a:defRPr/>
            </a:pPr>
            <a:endParaRPr lang="en-US"/>
          </a:p>
        </p:txBody>
      </p:sp>
      <p:sp>
        <p:nvSpPr>
          <p:cNvPr id="7" name="Slide Number Placeholder 6"/>
          <p:cNvSpPr>
            <a:spLocks noGrp="1"/>
          </p:cNvSpPr>
          <p:nvPr>
            <p:ph type="sldNum" sz="quarter" idx="5"/>
          </p:nvPr>
        </p:nvSpPr>
        <p:spPr>
          <a:xfrm>
            <a:off x="3970338" y="8829675"/>
            <a:ext cx="3038475" cy="465138"/>
          </a:xfrm>
          <a:prstGeom prst="rect">
            <a:avLst/>
          </a:prstGeom>
        </p:spPr>
        <p:txBody>
          <a:bodyPr vert="horz" lIns="91440" tIns="45720" rIns="91440" bIns="45720" rtlCol="0" anchor="b"/>
          <a:lstStyle>
            <a:lvl1pPr algn="r">
              <a:defRPr sz="1200"/>
            </a:lvl1pPr>
          </a:lstStyle>
          <a:p>
            <a:pPr>
              <a:defRPr/>
            </a:pPr>
            <a:fld id="{435EF03A-B859-44C7-8AC3-14880B2FE4AF}" type="slidenum">
              <a:rPr lang="en-US"/>
              <a:pPr>
                <a:defRPr/>
              </a:pPr>
              <a:t>‹#›</a:t>
            </a:fld>
            <a:endParaRPr lang="en-US"/>
          </a:p>
        </p:txBody>
      </p:sp>
    </p:spTree>
    <p:extLst>
      <p:ext uri="{BB962C8B-B14F-4D97-AF65-F5344CB8AC3E}">
        <p14:creationId xmlns:p14="http://schemas.microsoft.com/office/powerpoint/2010/main" val="2468192323"/>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35EF03A-B859-44C7-8AC3-14880B2FE4AF}" type="slidenum">
              <a:rPr lang="en-US" smtClean="0"/>
              <a:pPr>
                <a:defRPr/>
              </a:pPr>
              <a:t>1</a:t>
            </a:fld>
            <a:endParaRPr lang="en-US"/>
          </a:p>
        </p:txBody>
      </p:sp>
    </p:spTree>
    <p:extLst>
      <p:ext uri="{BB962C8B-B14F-4D97-AF65-F5344CB8AC3E}">
        <p14:creationId xmlns:p14="http://schemas.microsoft.com/office/powerpoint/2010/main" val="40719212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sz="1200" dirty="0" smtClean="0"/>
              <a:t>You need a way to alleviate the pain and hassle that comes with unmanageable overly complex poorly architected code</a:t>
            </a:r>
          </a:p>
          <a:p>
            <a:endParaRPr lang="en-US" sz="1200" dirty="0" smtClean="0"/>
          </a:p>
          <a:p>
            <a:r>
              <a:rPr lang="en-US" sz="1200" dirty="0" smtClean="0"/>
              <a:t>More importantly you need a methodology or set of practices that encourages writing better, cleaner, and more concise code</a:t>
            </a:r>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10</a:t>
            </a:fld>
            <a:endParaRPr lang="en-US" smtClean="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sz="2400" dirty="0" smtClean="0"/>
              <a:t>These types of testing are all VERY important</a:t>
            </a:r>
          </a:p>
          <a:p>
            <a:endParaRPr lang="en-US" sz="2400" dirty="0" smtClean="0"/>
          </a:p>
          <a:p>
            <a:r>
              <a:rPr lang="en-US" sz="2400" dirty="0" smtClean="0"/>
              <a:t>And implementing TDD does not reduce or remove the need for these types of </a:t>
            </a:r>
          </a:p>
          <a:p>
            <a:r>
              <a:rPr lang="en-US" sz="2400" dirty="0" smtClean="0"/>
              <a:t>testing</a:t>
            </a:r>
          </a:p>
          <a:p>
            <a:endParaRPr lang="en-US" sz="2400" dirty="0" smtClean="0"/>
          </a:p>
          <a:p>
            <a:r>
              <a:rPr lang="en-US" sz="2400" dirty="0" smtClean="0"/>
              <a:t>What it does is significantly reduce the time spent in these testing cycles by </a:t>
            </a:r>
          </a:p>
          <a:p>
            <a:pPr lvl="1"/>
            <a:r>
              <a:rPr lang="en-US" sz="2100" dirty="0" smtClean="0"/>
              <a:t>Reducing the number of bugs</a:t>
            </a:r>
          </a:p>
          <a:p>
            <a:pPr lvl="1"/>
            <a:r>
              <a:rPr lang="en-US" sz="2100" dirty="0" smtClean="0"/>
              <a:t>Reducing the time needed to resolve bugs</a:t>
            </a:r>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11</a:t>
            </a:fld>
            <a:endParaRPr lang="en-US" smtClean="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pPr lvl="0"/>
            <a:r>
              <a:rPr lang="en-US" sz="2000" dirty="0" smtClean="0"/>
              <a:t>The act of testing 2 or more interconnected pieces of a software system</a:t>
            </a:r>
          </a:p>
          <a:p>
            <a:pPr lvl="0"/>
            <a:endParaRPr lang="en-US" sz="2000" dirty="0" smtClean="0"/>
          </a:p>
          <a:p>
            <a:pPr lvl="0"/>
            <a:r>
              <a:rPr lang="en-US" sz="2000" dirty="0" smtClean="0"/>
              <a:t>Necessary evil…but once everything has been unit tested</a:t>
            </a:r>
          </a:p>
          <a:p>
            <a:pPr lvl="0"/>
            <a:endParaRPr lang="en-US" sz="2000" dirty="0" smtClean="0"/>
          </a:p>
          <a:p>
            <a:pPr lvl="0"/>
            <a:r>
              <a:rPr lang="en-US" sz="2000" dirty="0" smtClean="0"/>
              <a:t>Can have external dependencies (DB, Services, File System, Hardware, etc.)</a:t>
            </a:r>
          </a:p>
          <a:p>
            <a:pPr lvl="0"/>
            <a:endParaRPr lang="en-US" sz="2000" dirty="0" smtClean="0"/>
          </a:p>
          <a:p>
            <a:pPr lvl="0"/>
            <a:r>
              <a:rPr lang="en-US" sz="2000" dirty="0" smtClean="0"/>
              <a:t>Typically run longer than unit tests</a:t>
            </a:r>
          </a:p>
          <a:p>
            <a:pPr lvl="0"/>
            <a:endParaRPr lang="en-US" sz="2000" dirty="0" smtClean="0"/>
          </a:p>
          <a:p>
            <a:pPr lvl="0"/>
            <a:r>
              <a:rPr lang="en-US" sz="2000" dirty="0" smtClean="0"/>
              <a:t>Often require setup of resources</a:t>
            </a:r>
          </a:p>
          <a:p>
            <a:pPr lvl="0"/>
            <a:endParaRPr lang="en-US" sz="2000" dirty="0" smtClean="0"/>
          </a:p>
          <a:p>
            <a:pPr lvl="0"/>
            <a:r>
              <a:rPr lang="en-US" sz="2000" dirty="0" smtClean="0"/>
              <a:t>Harder to automate</a:t>
            </a:r>
          </a:p>
          <a:p>
            <a:pPr lvl="0"/>
            <a:endParaRPr lang="en-US" sz="2000" dirty="0" smtClean="0"/>
          </a:p>
          <a:p>
            <a:pPr lvl="0"/>
            <a:r>
              <a:rPr lang="en-US" sz="2000" dirty="0" smtClean="0"/>
              <a:t>For all those reasons they are run less often</a:t>
            </a:r>
            <a:endParaRPr lang="en-US" sz="2000" dirty="0"/>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12</a:t>
            </a:fld>
            <a:endParaRPr lang="en-US" smtClean="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pPr lvl="0"/>
            <a:r>
              <a:rPr lang="en-US" sz="2000" dirty="0" smtClean="0"/>
              <a:t>The act of testing the entire software system after applying changes to ensure they did not affect other parts of the system</a:t>
            </a:r>
          </a:p>
          <a:p>
            <a:pPr lvl="0"/>
            <a:endParaRPr lang="en-US" sz="2000" dirty="0" smtClean="0"/>
          </a:p>
          <a:p>
            <a:pPr lvl="0"/>
            <a:r>
              <a:rPr lang="en-US" sz="2000" dirty="0" smtClean="0"/>
              <a:t>Complete end – to – end system test</a:t>
            </a:r>
          </a:p>
          <a:p>
            <a:pPr lvl="0"/>
            <a:endParaRPr lang="en-US" sz="2000" dirty="0" smtClean="0"/>
          </a:p>
          <a:p>
            <a:pPr lvl="0"/>
            <a:r>
              <a:rPr lang="en-US" sz="2000" dirty="0" smtClean="0"/>
              <a:t>Usually manual</a:t>
            </a:r>
            <a:endParaRPr lang="en-US" sz="2000" dirty="0"/>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13</a:t>
            </a:fld>
            <a:endParaRPr lang="en-US" smtClean="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pPr lvl="0"/>
            <a:r>
              <a:rPr lang="en-US" sz="2000" dirty="0" smtClean="0"/>
              <a:t>The act of testing to make sure system does what the users expect it to do</a:t>
            </a:r>
          </a:p>
          <a:p>
            <a:pPr lvl="0"/>
            <a:endParaRPr lang="en-US" sz="2000" dirty="0" smtClean="0"/>
          </a:p>
          <a:p>
            <a:pPr lvl="0"/>
            <a:r>
              <a:rPr lang="en-US" sz="2000" dirty="0" smtClean="0"/>
              <a:t>Lots of users in a room doing whatever it is they do</a:t>
            </a:r>
          </a:p>
          <a:p>
            <a:pPr lvl="0"/>
            <a:endParaRPr lang="en-US" sz="2000" dirty="0" smtClean="0"/>
          </a:p>
          <a:p>
            <a:pPr lvl="0"/>
            <a:r>
              <a:rPr lang="en-US" sz="2000" dirty="0" smtClean="0"/>
              <a:t>Manual</a:t>
            </a:r>
          </a:p>
          <a:p>
            <a:pPr lvl="0"/>
            <a:endParaRPr lang="en-US" sz="2000" dirty="0" smtClean="0"/>
          </a:p>
          <a:p>
            <a:pPr lvl="0"/>
            <a:r>
              <a:rPr lang="en-US" sz="2000" dirty="0" smtClean="0"/>
              <a:t>Time consuming</a:t>
            </a:r>
          </a:p>
          <a:p>
            <a:pPr lvl="0"/>
            <a:endParaRPr lang="en-US" sz="2000" dirty="0" smtClean="0"/>
          </a:p>
          <a:p>
            <a:pPr lvl="0"/>
            <a:r>
              <a:rPr lang="en-US" sz="2000" dirty="0" smtClean="0"/>
              <a:t>Stressful for you and the users</a:t>
            </a:r>
            <a:endParaRPr lang="en-US" sz="2000" dirty="0"/>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14</a:t>
            </a:fld>
            <a:endParaRPr lang="en-US" smtClean="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pPr lvl="0"/>
            <a:r>
              <a:rPr lang="en-US" sz="2000" dirty="0" smtClean="0"/>
              <a:t>The act of testing to ensure the system meets the performance requirements defined in the SLA.</a:t>
            </a:r>
          </a:p>
          <a:p>
            <a:pPr lvl="0"/>
            <a:endParaRPr lang="en-US" sz="2000" dirty="0" smtClean="0"/>
          </a:p>
          <a:p>
            <a:pPr lvl="0"/>
            <a:r>
              <a:rPr lang="en-US" sz="2000" dirty="0" smtClean="0"/>
              <a:t>Test runs are automated but script creation is manual and time consuming</a:t>
            </a:r>
          </a:p>
          <a:p>
            <a:pPr lvl="0"/>
            <a:endParaRPr lang="en-US" sz="2000" dirty="0" smtClean="0"/>
          </a:p>
          <a:p>
            <a:pPr lvl="0"/>
            <a:r>
              <a:rPr lang="en-US" sz="2000" dirty="0" smtClean="0"/>
              <a:t>Requires separate data for performing tests</a:t>
            </a:r>
          </a:p>
          <a:p>
            <a:pPr lvl="0"/>
            <a:endParaRPr lang="en-US" sz="2000" dirty="0" smtClean="0"/>
          </a:p>
          <a:p>
            <a:pPr lvl="0"/>
            <a:r>
              <a:rPr lang="en-US" sz="2000" dirty="0" smtClean="0"/>
              <a:t>Tooling is expensive</a:t>
            </a:r>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15</a:t>
            </a:fld>
            <a:endParaRPr lang="en-US" smtClean="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pPr lvl="0"/>
            <a:r>
              <a:rPr lang="en-US" sz="2000" dirty="0" smtClean="0"/>
              <a:t>The act of testing how the system behaves under load</a:t>
            </a:r>
          </a:p>
          <a:p>
            <a:pPr lvl="0"/>
            <a:endParaRPr lang="en-US" sz="2000" dirty="0" smtClean="0"/>
          </a:p>
          <a:p>
            <a:pPr lvl="0"/>
            <a:r>
              <a:rPr lang="en-US" sz="2000" dirty="0" smtClean="0"/>
              <a:t>Automated</a:t>
            </a:r>
          </a:p>
          <a:p>
            <a:pPr lvl="0"/>
            <a:endParaRPr lang="en-US" sz="2000" dirty="0" smtClean="0"/>
          </a:p>
          <a:p>
            <a:pPr lvl="0"/>
            <a:r>
              <a:rPr lang="en-US" sz="2000" dirty="0" smtClean="0"/>
              <a:t>Tooling is expensive</a:t>
            </a:r>
          </a:p>
          <a:p>
            <a:pPr lvl="0"/>
            <a:endParaRPr lang="en-US" sz="2000" dirty="0" smtClean="0"/>
          </a:p>
          <a:p>
            <a:pPr lvl="0"/>
            <a:r>
              <a:rPr lang="en-US" sz="2000" dirty="0" smtClean="0"/>
              <a:t>Setup is time consuming</a:t>
            </a:r>
            <a:endParaRPr lang="en-US" sz="2000" dirty="0"/>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16</a:t>
            </a:fld>
            <a:endParaRPr lang="en-US" smtClean="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pPr lvl="0"/>
            <a:r>
              <a:rPr lang="en-US" sz="2000" dirty="0" smtClean="0"/>
              <a:t>The act of testing the system fails and verifying how the system responds is acceptable</a:t>
            </a:r>
          </a:p>
          <a:p>
            <a:pPr lvl="0"/>
            <a:endParaRPr lang="en-US" sz="2000" dirty="0" smtClean="0"/>
          </a:p>
          <a:p>
            <a:pPr lvl="0"/>
            <a:r>
              <a:rPr lang="en-US" sz="2000" dirty="0" smtClean="0"/>
              <a:t>Requires effort to get the system to fail</a:t>
            </a:r>
          </a:p>
          <a:p>
            <a:pPr lvl="0"/>
            <a:endParaRPr lang="en-US" sz="2000" dirty="0" smtClean="0"/>
          </a:p>
          <a:p>
            <a:pPr lvl="0"/>
            <a:r>
              <a:rPr lang="en-US" sz="2000" dirty="0" smtClean="0"/>
              <a:t>Typically for verifying error messages and data state are valid during failures</a:t>
            </a:r>
          </a:p>
          <a:p>
            <a:pPr lvl="0"/>
            <a:endParaRPr lang="en-US" sz="2000" dirty="0" smtClean="0"/>
          </a:p>
          <a:p>
            <a:pPr lvl="0"/>
            <a:r>
              <a:rPr lang="en-US" sz="2000" dirty="0" smtClean="0"/>
              <a:t>Automated to make system fail, but requires manual verification</a:t>
            </a:r>
          </a:p>
          <a:p>
            <a:pPr eaLnBrk="1" hangingPunct="1">
              <a:spcBef>
                <a:spcPct val="0"/>
              </a:spcBef>
            </a:pPr>
            <a:endParaRPr lang="en-US" dirty="0" smtClean="0"/>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17</a:t>
            </a:fld>
            <a:endParaRPr lang="en-US" smtClean="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sz="2300" b="1" dirty="0" smtClean="0"/>
              <a:t>Test-driven development</a:t>
            </a:r>
            <a:r>
              <a:rPr lang="en-US" sz="2300" dirty="0" smtClean="0"/>
              <a:t> (</a:t>
            </a:r>
            <a:r>
              <a:rPr lang="en-US" sz="2300" b="1" dirty="0" smtClean="0"/>
              <a:t>TDD</a:t>
            </a:r>
            <a:r>
              <a:rPr lang="en-US" sz="2300" dirty="0" smtClean="0"/>
              <a:t>) is a software development process that relies on the repetition of a very short development cycle: first the developer writes a failing automated test case that defines a desired improvement or new function, then produces code to pass that test and finally refactors the new code to acceptable standards.</a:t>
            </a:r>
          </a:p>
          <a:p>
            <a:pPr lvl="1"/>
            <a:r>
              <a:rPr lang="en-US" sz="2000" dirty="0" smtClean="0"/>
              <a:t>Often referred to Test-First Development</a:t>
            </a:r>
          </a:p>
          <a:p>
            <a:pPr lvl="1"/>
            <a:r>
              <a:rPr lang="en-US" sz="2000" dirty="0" smtClean="0"/>
              <a:t>Process of writing tests before writing code</a:t>
            </a:r>
          </a:p>
          <a:p>
            <a:pPr marL="482600" lvl="1" indent="0">
              <a:buNone/>
            </a:pPr>
            <a:endParaRPr lang="en-US" sz="2000" dirty="0" smtClean="0"/>
          </a:p>
          <a:p>
            <a:r>
              <a:rPr lang="en-US" sz="2000" b="1" dirty="0" smtClean="0"/>
              <a:t>Kent Beck</a:t>
            </a:r>
            <a:r>
              <a:rPr lang="en-US" sz="2000" dirty="0" smtClean="0"/>
              <a:t>, is credited with having developed or 'rediscovered' the technique</a:t>
            </a:r>
            <a:endParaRPr lang="en-US" sz="2000" dirty="0" smtClean="0">
              <a:sym typeface="Wingdings" pitchFamily="2" charset="2"/>
            </a:endParaRPr>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18</a:t>
            </a:fld>
            <a:endParaRPr lang="en-US" smtClean="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sz="1200" dirty="0" smtClean="0"/>
              <a:t>The act </a:t>
            </a:r>
            <a:r>
              <a:rPr lang="en-US" sz="1200" smtClean="0"/>
              <a:t>of testing </a:t>
            </a:r>
            <a:r>
              <a:rPr lang="en-US" sz="1200" dirty="0" smtClean="0"/>
              <a:t>piece of code, usually a method, that tests a very small piece of functionality by invoking it and verifying assumptions</a:t>
            </a:r>
            <a:endParaRPr lang="en-US" dirty="0" smtClean="0"/>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19</a:t>
            </a:fld>
            <a:endParaRPr lang="en-US"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smtClean="0"/>
              <a:t>Scrum most popular.  </a:t>
            </a:r>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2</a:t>
            </a:fld>
            <a:endParaRPr lang="en-US" smtClean="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pPr>
              <a:buFontTx/>
              <a:buChar char="-"/>
            </a:pPr>
            <a:r>
              <a:rPr lang="en-US" sz="2000" dirty="0" smtClean="0"/>
              <a:t>So what are the characteristics of a good unit test</a:t>
            </a:r>
          </a:p>
          <a:p>
            <a:pPr>
              <a:buFontTx/>
              <a:buChar char="-"/>
            </a:pPr>
            <a:endParaRPr lang="en-US" sz="2000" dirty="0" smtClean="0"/>
          </a:p>
          <a:p>
            <a:pPr>
              <a:buFontTx/>
              <a:buChar char="-"/>
            </a:pPr>
            <a:r>
              <a:rPr lang="en-US" sz="2000" dirty="0" smtClean="0"/>
              <a:t>It is very easy to write bad unit tests</a:t>
            </a:r>
          </a:p>
          <a:p>
            <a:pPr>
              <a:buFontTx/>
              <a:buChar char="-"/>
            </a:pPr>
            <a:endParaRPr lang="en-US" sz="2000" dirty="0" smtClean="0"/>
          </a:p>
          <a:p>
            <a:pPr>
              <a:buFontTx/>
              <a:buChar char="-"/>
            </a:pPr>
            <a:r>
              <a:rPr lang="en-US" sz="2000" dirty="0" smtClean="0"/>
              <a:t>Bad unit tests are worse than no unit tests</a:t>
            </a:r>
          </a:p>
          <a:p>
            <a:pPr lvl="1">
              <a:buFontTx/>
              <a:buChar char="-"/>
            </a:pPr>
            <a:r>
              <a:rPr lang="en-US" sz="2000" dirty="0" smtClean="0"/>
              <a:t>They provide a false sense of security</a:t>
            </a:r>
          </a:p>
          <a:p>
            <a:pPr lvl="1">
              <a:buFontTx/>
              <a:buChar char="-"/>
            </a:pPr>
            <a:r>
              <a:rPr lang="en-US" sz="2000" dirty="0" smtClean="0"/>
              <a:t>They provide false system documentation</a:t>
            </a:r>
            <a:endParaRPr lang="en-US" sz="2000" dirty="0"/>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20</a:t>
            </a:fld>
            <a:endParaRPr lang="en-US" smtClean="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smtClean="0"/>
              <a:t>Scrum most popular.  </a:t>
            </a:r>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21</a:t>
            </a:fld>
            <a:endParaRPr lang="en-US" smtClean="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sz="2800" dirty="0" smtClean="0"/>
              <a:t>Red</a:t>
            </a:r>
          </a:p>
          <a:p>
            <a:pPr lvl="1"/>
            <a:r>
              <a:rPr lang="en-US" sz="2500" dirty="0" smtClean="0"/>
              <a:t>Write a failing test</a:t>
            </a:r>
          </a:p>
          <a:p>
            <a:r>
              <a:rPr lang="en-US" sz="2800" dirty="0" smtClean="0"/>
              <a:t>Green </a:t>
            </a:r>
          </a:p>
          <a:p>
            <a:pPr lvl="1"/>
            <a:r>
              <a:rPr lang="en-US" sz="2500" dirty="0" smtClean="0"/>
              <a:t>Write just enough code to get the test to pass</a:t>
            </a:r>
          </a:p>
          <a:p>
            <a:r>
              <a:rPr lang="en-US" sz="2800" dirty="0" smtClean="0"/>
              <a:t>Refactor</a:t>
            </a:r>
          </a:p>
          <a:p>
            <a:pPr lvl="1"/>
            <a:r>
              <a:rPr lang="en-US" sz="2500" dirty="0" smtClean="0"/>
              <a:t>Clean up the code</a:t>
            </a:r>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22</a:t>
            </a:fld>
            <a:endParaRPr lang="en-US" smtClean="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sz="2800" dirty="0" smtClean="0"/>
              <a:t>Arrange</a:t>
            </a:r>
          </a:p>
          <a:p>
            <a:pPr lvl="1"/>
            <a:r>
              <a:rPr lang="en-US" sz="2400" dirty="0" smtClean="0"/>
              <a:t>Set up mocks/stubs/fakes</a:t>
            </a:r>
          </a:p>
          <a:p>
            <a:pPr lvl="1"/>
            <a:r>
              <a:rPr lang="en-US" sz="2400" dirty="0" smtClean="0"/>
              <a:t>Instantiate class under test</a:t>
            </a:r>
          </a:p>
          <a:p>
            <a:pPr marL="482600" lvl="1" indent="0">
              <a:buNone/>
            </a:pPr>
            <a:endParaRPr lang="en-US" sz="2400" dirty="0" smtClean="0"/>
          </a:p>
          <a:p>
            <a:r>
              <a:rPr lang="en-US" sz="2800" dirty="0" smtClean="0"/>
              <a:t>Act</a:t>
            </a:r>
          </a:p>
          <a:p>
            <a:pPr lvl="1"/>
            <a:r>
              <a:rPr lang="en-US" sz="2400" dirty="0" smtClean="0"/>
              <a:t>Call the method being tested</a:t>
            </a:r>
          </a:p>
          <a:p>
            <a:pPr marL="482600" lvl="1" indent="0">
              <a:buNone/>
            </a:pPr>
            <a:endParaRPr lang="en-US" sz="2400" dirty="0" smtClean="0"/>
          </a:p>
          <a:p>
            <a:r>
              <a:rPr lang="en-US" sz="2800" dirty="0" smtClean="0"/>
              <a:t>Assert</a:t>
            </a:r>
          </a:p>
          <a:p>
            <a:pPr lvl="1"/>
            <a:r>
              <a:rPr lang="en-US" sz="2400" dirty="0" smtClean="0"/>
              <a:t>Validate expected outcomes</a:t>
            </a:r>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23</a:t>
            </a:fld>
            <a:endParaRPr lang="en-US" smtClean="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pPr lvl="0"/>
            <a:r>
              <a:rPr lang="en-US" sz="2800" dirty="0" smtClean="0"/>
              <a:t>Collection of best-practice object-oriented design principles</a:t>
            </a:r>
          </a:p>
          <a:p>
            <a:pPr lvl="0"/>
            <a:endParaRPr lang="en-US" sz="2800" dirty="0" smtClean="0"/>
          </a:p>
          <a:p>
            <a:pPr lvl="0"/>
            <a:r>
              <a:rPr lang="en-US" sz="2800" dirty="0" smtClean="0"/>
              <a:t>Uncle Bob</a:t>
            </a:r>
            <a:endParaRPr lang="en-US" sz="2800" dirty="0"/>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24</a:t>
            </a:fld>
            <a:endParaRPr lang="en-US" smtClean="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pPr marL="285750" lvl="0" indent="-285750" algn="l">
              <a:buFont typeface="Arial" pitchFamily="34" charset="0"/>
              <a:buChar char="•"/>
            </a:pPr>
            <a:r>
              <a:rPr lang="en-US" dirty="0" smtClean="0"/>
              <a:t>Should never be more than one reason for a class to change</a:t>
            </a:r>
          </a:p>
          <a:p>
            <a:pPr marL="285750" lvl="0" indent="-285750" algn="l">
              <a:buFont typeface="Arial" pitchFamily="34" charset="0"/>
              <a:buChar char="•"/>
            </a:pPr>
            <a:r>
              <a:rPr lang="en-US" dirty="0" smtClean="0"/>
              <a:t>A class should have one and only one responsibility</a:t>
            </a:r>
          </a:p>
          <a:p>
            <a:pPr marL="285750" lvl="0" indent="-285750" algn="l">
              <a:buFont typeface="Arial" pitchFamily="34" charset="0"/>
              <a:buChar char="•"/>
            </a:pPr>
            <a:r>
              <a:rPr lang="en-US" dirty="0" smtClean="0"/>
              <a:t>A method should have one and only responsibility</a:t>
            </a:r>
          </a:p>
          <a:p>
            <a:pPr marL="285750" lvl="0" indent="-285750" algn="l">
              <a:buFont typeface="Arial" pitchFamily="34" charset="0"/>
              <a:buChar char="•"/>
            </a:pPr>
            <a:r>
              <a:rPr lang="en-US" dirty="0" smtClean="0"/>
              <a:t>“And” in method names</a:t>
            </a:r>
          </a:p>
          <a:p>
            <a:pPr marL="285750" lvl="0" indent="-285750" algn="l">
              <a:buFont typeface="Arial" pitchFamily="34" charset="0"/>
              <a:buChar char="•"/>
            </a:pPr>
            <a:r>
              <a:rPr lang="en-US" dirty="0" smtClean="0"/>
              <a:t>Long methods</a:t>
            </a:r>
            <a:endParaRPr lang="en-US" dirty="0"/>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25</a:t>
            </a:fld>
            <a:endParaRPr lang="en-US" smtClean="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pPr marL="285750" lvl="0" indent="-285750" algn="l">
              <a:buFont typeface="Arial" pitchFamily="34" charset="0"/>
              <a:buChar char="•"/>
            </a:pPr>
            <a:r>
              <a:rPr lang="en-US" dirty="0" smtClean="0"/>
              <a:t>Classes should be open to extension and closed to modifications</a:t>
            </a:r>
          </a:p>
          <a:p>
            <a:pPr marL="285750" lvl="0" indent="-285750" algn="l">
              <a:buFont typeface="Arial" pitchFamily="34" charset="0"/>
              <a:buChar char="•"/>
            </a:pPr>
            <a:r>
              <a:rPr lang="en-US" dirty="0" smtClean="0"/>
              <a:t>Public signatures are contracts – Don’t break them!</a:t>
            </a:r>
          </a:p>
          <a:p>
            <a:pPr marL="285750" lvl="0" indent="-285750" algn="l">
              <a:buFont typeface="Arial" pitchFamily="34" charset="0"/>
              <a:buChar char="•"/>
            </a:pPr>
            <a:r>
              <a:rPr lang="en-US" dirty="0" smtClean="0"/>
              <a:t>Sealed classes are bad!</a:t>
            </a:r>
            <a:endParaRPr lang="en-US" dirty="0"/>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26</a:t>
            </a:fld>
            <a:endParaRPr lang="en-US" smtClean="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pPr marL="285750" lvl="0" indent="-285750" algn="l">
              <a:buFont typeface="Arial" pitchFamily="34" charset="0"/>
              <a:buChar char="•"/>
            </a:pPr>
            <a:r>
              <a:rPr lang="en-US" dirty="0" smtClean="0"/>
              <a:t>References to base classes must be able to use derived classes without knowing it.</a:t>
            </a:r>
            <a:endParaRPr lang="en-US" dirty="0"/>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27</a:t>
            </a:fld>
            <a:endParaRPr lang="en-US" smtClean="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pPr marL="285750" lvl="0" indent="-285750" algn="l">
              <a:buFont typeface="Arial" pitchFamily="34" charset="0"/>
              <a:buChar char="•"/>
            </a:pPr>
            <a:r>
              <a:rPr lang="en-US" dirty="0" smtClean="0"/>
              <a:t>Interfaces should be fine grained</a:t>
            </a:r>
          </a:p>
          <a:p>
            <a:pPr marL="285750" lvl="0" indent="-285750" algn="l">
              <a:buFont typeface="Arial" pitchFamily="34" charset="0"/>
              <a:buChar char="•"/>
            </a:pPr>
            <a:r>
              <a:rPr lang="en-US" dirty="0" smtClean="0"/>
              <a:t>Interfaces should be client specific</a:t>
            </a:r>
          </a:p>
          <a:p>
            <a:pPr marL="285750" lvl="0" indent="-285750" algn="l">
              <a:buFont typeface="Arial" pitchFamily="34" charset="0"/>
              <a:buChar char="•"/>
            </a:pPr>
            <a:r>
              <a:rPr lang="en-US" dirty="0" smtClean="0"/>
              <a:t>Don’t agree with fine grain</a:t>
            </a:r>
            <a:endParaRPr lang="en-US" dirty="0"/>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28</a:t>
            </a:fld>
            <a:endParaRPr lang="en-US" smtClean="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pPr marL="285750" lvl="0" indent="-285750" algn="l">
              <a:buFont typeface="Arial" pitchFamily="34" charset="0"/>
              <a:buChar char="•"/>
            </a:pPr>
            <a:r>
              <a:rPr lang="en-US" dirty="0" smtClean="0"/>
              <a:t>Program to Interfaces not Concrete implementations</a:t>
            </a:r>
          </a:p>
          <a:p>
            <a:pPr marL="285750" lvl="0" indent="-285750" algn="l">
              <a:buFont typeface="Arial" pitchFamily="34" charset="0"/>
              <a:buChar char="•"/>
            </a:pPr>
            <a:r>
              <a:rPr lang="en-US" dirty="0" smtClean="0"/>
              <a:t>So when ‘</a:t>
            </a:r>
            <a:r>
              <a:rPr lang="en-US" dirty="0" err="1" smtClean="0"/>
              <a:t>newing</a:t>
            </a:r>
            <a:r>
              <a:rPr lang="en-US" dirty="0" smtClean="0"/>
              <a:t> up’ use </a:t>
            </a:r>
            <a:r>
              <a:rPr lang="en-US" dirty="0" err="1" smtClean="0"/>
              <a:t>IFoo</a:t>
            </a:r>
            <a:r>
              <a:rPr lang="en-US" dirty="0" smtClean="0"/>
              <a:t> and not Foo!</a:t>
            </a:r>
            <a:endParaRPr lang="en-US" dirty="0"/>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29</a:t>
            </a:fld>
            <a:endParaRPr lang="en-US"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smtClean="0"/>
              <a:t>Scrum most popular.  </a:t>
            </a:r>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3</a:t>
            </a:fld>
            <a:endParaRPr lang="en-US" smtClean="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pPr marL="171450" indent="-171450">
              <a:buFontTx/>
              <a:buChar char="-"/>
            </a:pPr>
            <a:r>
              <a:rPr lang="en-US" sz="1200" dirty="0" smtClean="0"/>
              <a:t>Tests should</a:t>
            </a:r>
            <a:r>
              <a:rPr lang="en-US" sz="1200" baseline="0" dirty="0" smtClean="0"/>
              <a:t> be isolated from the actual code!</a:t>
            </a:r>
          </a:p>
          <a:p>
            <a:pPr marL="171450" indent="-171450">
              <a:buFontTx/>
              <a:buChar char="-"/>
            </a:pPr>
            <a:r>
              <a:rPr lang="en-US" sz="1200" dirty="0" smtClean="0"/>
              <a:t>Different types of tests should be isolated from other types to allow easily running a group of tests.</a:t>
            </a:r>
          </a:p>
          <a:p>
            <a:pPr marL="171450" indent="-171450">
              <a:buFontTx/>
              <a:buChar char="-"/>
            </a:pPr>
            <a:r>
              <a:rPr lang="en-US" sz="1200" dirty="0" smtClean="0"/>
              <a:t>Tests should be placed in projects named the same as the project they are testing with a prefix of the type of tests it contains.</a:t>
            </a:r>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30</a:t>
            </a:fld>
            <a:endParaRPr lang="en-US" smtClean="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sz="1200" dirty="0" smtClean="0"/>
              <a:t>Be descriptive…very descriptive</a:t>
            </a:r>
          </a:p>
          <a:p>
            <a:endParaRPr lang="en-US" sz="1200" dirty="0" smtClean="0"/>
          </a:p>
          <a:p>
            <a:r>
              <a:rPr lang="en-US" sz="1200" dirty="0" smtClean="0"/>
              <a:t>Long test names are encouraged</a:t>
            </a:r>
          </a:p>
          <a:p>
            <a:endParaRPr lang="en-US" sz="1200" dirty="0" smtClean="0"/>
          </a:p>
          <a:p>
            <a:r>
              <a:rPr lang="en-US" sz="1200" dirty="0" smtClean="0"/>
              <a:t>Should be able to read a test name and know exactly what it does and more importantly why it would fail</a:t>
            </a:r>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31</a:t>
            </a:fld>
            <a:endParaRPr lang="en-US" smtClean="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smtClean="0"/>
              <a:t>Scrum most popular.  </a:t>
            </a:r>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32</a:t>
            </a:fld>
            <a:endParaRPr lang="en-US" smtClean="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sz="1200" dirty="0" err="1" smtClean="0"/>
              <a:t>Rehsarper</a:t>
            </a:r>
            <a:r>
              <a:rPr lang="en-US" sz="1200" dirty="0" smtClean="0"/>
              <a:t> Live Templates are similar to code snippets</a:t>
            </a:r>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33</a:t>
            </a:fld>
            <a:endParaRPr lang="en-US" smtClean="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pPr marL="285750" lvl="0" indent="-285750" algn="l">
              <a:buFont typeface="Arial" pitchFamily="34" charset="0"/>
              <a:buChar char="•"/>
            </a:pPr>
            <a:r>
              <a:rPr lang="en-US" dirty="0" smtClean="0"/>
              <a:t>The act of “injecting” the dependency’s a class needs.</a:t>
            </a:r>
          </a:p>
          <a:p>
            <a:pPr marL="285750" lvl="0" indent="-285750" algn="l">
              <a:buFont typeface="Arial" pitchFamily="34" charset="0"/>
              <a:buChar char="•"/>
            </a:pPr>
            <a:r>
              <a:rPr lang="en-US" dirty="0" smtClean="0"/>
              <a:t>3 types</a:t>
            </a:r>
          </a:p>
          <a:p>
            <a:pPr marL="742950" lvl="1" indent="-285750" algn="l">
              <a:buFont typeface="Arial" pitchFamily="34" charset="0"/>
              <a:buChar char="•"/>
            </a:pPr>
            <a:r>
              <a:rPr lang="en-US" dirty="0" smtClean="0"/>
              <a:t>Constructor</a:t>
            </a:r>
          </a:p>
          <a:p>
            <a:pPr marL="742950" lvl="1" indent="-285750" algn="l">
              <a:buFont typeface="Arial" pitchFamily="34" charset="0"/>
              <a:buChar char="•"/>
            </a:pPr>
            <a:r>
              <a:rPr lang="en-US" dirty="0" smtClean="0"/>
              <a:t>Property</a:t>
            </a:r>
          </a:p>
          <a:p>
            <a:pPr marL="742950" lvl="1" indent="-285750" algn="l">
              <a:buFont typeface="Arial" pitchFamily="34" charset="0"/>
              <a:buChar char="•"/>
            </a:pPr>
            <a:r>
              <a:rPr lang="en-US" dirty="0" smtClean="0"/>
              <a:t>Interface (really used along with constructor and property, passing in interfaces)</a:t>
            </a:r>
            <a:endParaRPr lang="en-US" dirty="0"/>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34</a:t>
            </a:fld>
            <a:endParaRPr lang="en-US" smtClean="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pPr marL="285750" lvl="0" indent="-285750" algn="l">
              <a:buFont typeface="Arial" pitchFamily="34" charset="0"/>
              <a:buChar char="•"/>
            </a:pPr>
            <a:r>
              <a:rPr lang="en-US" b="0" dirty="0" smtClean="0"/>
              <a:t>Class doesn’t go out and instantiate/”new up” its dependency’s…it is given them</a:t>
            </a:r>
          </a:p>
          <a:p>
            <a:pPr marL="285750" lvl="0" indent="-285750" algn="l">
              <a:buFont typeface="Arial" pitchFamily="34" charset="0"/>
              <a:buChar char="•"/>
            </a:pPr>
            <a:r>
              <a:rPr lang="en-US" b="0" dirty="0" smtClean="0"/>
              <a:t>All it knows is the method signatures it needs</a:t>
            </a:r>
            <a:endParaRPr lang="en-US" b="0" dirty="0"/>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35</a:t>
            </a:fld>
            <a:endParaRPr lang="en-US" smtClean="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pPr marL="285750" lvl="0" indent="-285750" algn="l">
              <a:buFont typeface="Arial" pitchFamily="34" charset="0"/>
              <a:buChar char="•"/>
            </a:pPr>
            <a:r>
              <a:rPr lang="en-US" dirty="0" smtClean="0"/>
              <a:t>Doesn’t work very well in the real world ----but works awesome in the development world!</a:t>
            </a:r>
            <a:endParaRPr lang="en-US" dirty="0"/>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36</a:t>
            </a:fld>
            <a:endParaRPr lang="en-US" smtClean="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pPr marL="171450" indent="-171450" eaLnBrk="1" hangingPunct="1">
              <a:spcBef>
                <a:spcPct val="0"/>
              </a:spcBef>
              <a:buFontTx/>
              <a:buChar char="-"/>
            </a:pPr>
            <a:r>
              <a:rPr lang="en-US" dirty="0" err="1" smtClean="0"/>
              <a:t>Seperation</a:t>
            </a:r>
            <a:r>
              <a:rPr lang="en-US" dirty="0" smtClean="0"/>
              <a:t> of Concerns</a:t>
            </a:r>
          </a:p>
          <a:p>
            <a:pPr marL="0" indent="0" eaLnBrk="1" hangingPunct="1">
              <a:spcBef>
                <a:spcPct val="0"/>
              </a:spcBef>
              <a:buFontTx/>
              <a:buNone/>
            </a:pPr>
            <a:endParaRPr lang="en-US" dirty="0" smtClean="0"/>
          </a:p>
          <a:p>
            <a:pPr marL="171450" indent="-171450" eaLnBrk="1" hangingPunct="1">
              <a:spcBef>
                <a:spcPct val="0"/>
              </a:spcBef>
              <a:buFontTx/>
              <a:buChar char="-"/>
            </a:pPr>
            <a:r>
              <a:rPr lang="en-US" dirty="0" err="1" smtClean="0"/>
              <a:t>Mockability</a:t>
            </a:r>
            <a:endParaRPr lang="en-US" dirty="0" smtClean="0"/>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37</a:t>
            </a:fld>
            <a:endParaRPr lang="en-US" smtClean="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pPr marL="171450" indent="-171450" eaLnBrk="1" hangingPunct="1">
              <a:spcBef>
                <a:spcPct val="0"/>
              </a:spcBef>
              <a:buFontTx/>
              <a:buChar char="-"/>
            </a:pPr>
            <a:r>
              <a:rPr lang="en-US" dirty="0" smtClean="0"/>
              <a:t>So let’s talk about how</a:t>
            </a:r>
            <a:r>
              <a:rPr lang="en-US" baseline="0" dirty="0" smtClean="0"/>
              <a:t> we can take advantage of our now nicely decoupled code to write true unit tests</a:t>
            </a:r>
          </a:p>
          <a:p>
            <a:pPr marL="171450" indent="-171450" eaLnBrk="1" hangingPunct="1">
              <a:spcBef>
                <a:spcPct val="0"/>
              </a:spcBef>
              <a:buFontTx/>
              <a:buChar char="-"/>
            </a:pPr>
            <a:r>
              <a:rPr lang="en-US" baseline="0" dirty="0" smtClean="0"/>
              <a:t>Reminder: a true unit test tests a single small piece of functionality and has absolutely no dependencies</a:t>
            </a:r>
          </a:p>
          <a:p>
            <a:pPr marL="171450" indent="-171450" eaLnBrk="1" hangingPunct="1">
              <a:spcBef>
                <a:spcPct val="0"/>
              </a:spcBef>
              <a:buFontTx/>
              <a:buChar char="-"/>
            </a:pPr>
            <a:r>
              <a:rPr lang="en-US" baseline="0" dirty="0" smtClean="0"/>
              <a:t>So we introduced DI/</a:t>
            </a:r>
            <a:r>
              <a:rPr lang="en-US" baseline="0" dirty="0" err="1" smtClean="0"/>
              <a:t>IoC</a:t>
            </a:r>
            <a:r>
              <a:rPr lang="en-US" baseline="0" dirty="0" smtClean="0"/>
              <a:t> and now have the ability to swap out our dependencies…but what do we swap them out??</a:t>
            </a:r>
          </a:p>
          <a:p>
            <a:pPr marL="171450" indent="-171450" eaLnBrk="1" hangingPunct="1">
              <a:spcBef>
                <a:spcPct val="0"/>
              </a:spcBef>
              <a:buFontTx/>
              <a:buChar char="-"/>
            </a:pPr>
            <a:endParaRPr lang="en-US" baseline="0" dirty="0" smtClean="0"/>
          </a:p>
          <a:p>
            <a:pPr marL="171450" indent="-171450" eaLnBrk="1" hangingPunct="1">
              <a:spcBef>
                <a:spcPct val="0"/>
              </a:spcBef>
              <a:buFontTx/>
              <a:buChar char="-"/>
            </a:pPr>
            <a:r>
              <a:rPr lang="en-US" baseline="0" dirty="0" smtClean="0"/>
              <a:t>We swap them out with Test Dummies (aka Test Doubles).  Stand ins that allow us to provide the minimal functionality required for our test to continue processing</a:t>
            </a:r>
          </a:p>
          <a:p>
            <a:pPr marL="171450" indent="-171450" eaLnBrk="1" hangingPunct="1">
              <a:spcBef>
                <a:spcPct val="0"/>
              </a:spcBef>
              <a:buFontTx/>
              <a:buChar char="-"/>
            </a:pPr>
            <a:r>
              <a:rPr lang="en-US" baseline="0" dirty="0" smtClean="0"/>
              <a:t>There are 2 basic types… </a:t>
            </a:r>
            <a:r>
              <a:rPr lang="en-US" b="1" baseline="0" dirty="0" smtClean="0"/>
              <a:t>[NEXT SLIDE]</a:t>
            </a:r>
            <a:endParaRPr lang="en-US" baseline="0" dirty="0" smtClean="0"/>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38</a:t>
            </a:fld>
            <a:endParaRPr lang="en-US" smtClean="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pPr marL="285750" marR="0" lvl="0" indent="-285750" algn="l" defTabSz="914400" rtl="0" eaLnBrk="0" fontAlgn="base" latinLnBrk="0" hangingPunct="0">
              <a:lnSpc>
                <a:spcPct val="100000"/>
              </a:lnSpc>
              <a:spcBef>
                <a:spcPct val="30000"/>
              </a:spcBef>
              <a:spcAft>
                <a:spcPct val="0"/>
              </a:spcAft>
              <a:buClrTx/>
              <a:buSzTx/>
              <a:buFont typeface="Arial" pitchFamily="34" charset="0"/>
              <a:buChar char="•"/>
              <a:tabLst/>
              <a:defRPr/>
            </a:pPr>
            <a:r>
              <a:rPr lang="en-US" dirty="0" smtClean="0"/>
              <a:t>The first type is</a:t>
            </a:r>
            <a:r>
              <a:rPr lang="en-US" baseline="0" dirty="0" smtClean="0"/>
              <a:t> Fakes or sometimes called stubs</a:t>
            </a:r>
          </a:p>
          <a:p>
            <a:pPr marL="285750" marR="0" lvl="0" indent="-285750" algn="l" defTabSz="914400" rtl="0" eaLnBrk="0" fontAlgn="base" latinLnBrk="0" hangingPunct="0">
              <a:lnSpc>
                <a:spcPct val="100000"/>
              </a:lnSpc>
              <a:spcBef>
                <a:spcPct val="30000"/>
              </a:spcBef>
              <a:spcAft>
                <a:spcPct val="0"/>
              </a:spcAft>
              <a:buClrTx/>
              <a:buSzTx/>
              <a:buFont typeface="Arial" pitchFamily="34" charset="0"/>
              <a:buChar char="•"/>
              <a:tabLst/>
              <a:defRPr/>
            </a:pPr>
            <a:r>
              <a:rPr lang="en-US" dirty="0" smtClean="0"/>
              <a:t>Requires no tooling</a:t>
            </a:r>
            <a:r>
              <a:rPr lang="en-US" baseline="0" dirty="0" smtClean="0"/>
              <a:t> : Roll Your Own </a:t>
            </a:r>
            <a:r>
              <a:rPr lang="en-US" b="1" dirty="0" smtClean="0"/>
              <a:t>[CLICK]</a:t>
            </a:r>
          </a:p>
          <a:p>
            <a:pPr marL="285750" lvl="0" indent="-285750" algn="l">
              <a:buFont typeface="Arial" pitchFamily="34" charset="0"/>
              <a:buChar char="•"/>
            </a:pPr>
            <a:r>
              <a:rPr lang="en-US" dirty="0" smtClean="0"/>
              <a:t>Shell of a class that satisfies the implementation of the class  (Implements the Interface)</a:t>
            </a:r>
          </a:p>
          <a:p>
            <a:pPr marL="285750" lvl="0" indent="-285750" algn="l">
              <a:buFont typeface="Arial" pitchFamily="34" charset="0"/>
              <a:buChar char="•"/>
            </a:pPr>
            <a:r>
              <a:rPr lang="en-US" dirty="0" smtClean="0"/>
              <a:t>Does nothing but return hard coded values!</a:t>
            </a:r>
            <a:r>
              <a:rPr lang="en-US" b="1" dirty="0" smtClean="0"/>
              <a:t>[CLICK]</a:t>
            </a:r>
            <a:endParaRPr lang="en-US" dirty="0" smtClean="0"/>
          </a:p>
          <a:p>
            <a:pPr marL="285750" lvl="0" indent="-285750" algn="l">
              <a:buFont typeface="Arial" pitchFamily="34" charset="0"/>
              <a:buChar char="•"/>
            </a:pPr>
            <a:r>
              <a:rPr lang="en-US" dirty="0" smtClean="0"/>
              <a:t>Not asserted against, state is never validated!</a:t>
            </a:r>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39</a:t>
            </a:fld>
            <a:endParaRPr lang="en-US"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normAutofit lnSpcReduction="10000"/>
          </a:bodyPr>
          <a:lstStyle/>
          <a:p>
            <a:r>
              <a:rPr lang="en-US" sz="2400" dirty="0" smtClean="0"/>
              <a:t>Short answer is “YES”</a:t>
            </a:r>
          </a:p>
          <a:p>
            <a:endParaRPr lang="en-US" sz="2400" dirty="0" smtClean="0"/>
          </a:p>
          <a:p>
            <a:r>
              <a:rPr lang="en-US" sz="2400" dirty="0" smtClean="0"/>
              <a:t>If you are here hopefully you agree or your mind is at least open to the idea.</a:t>
            </a:r>
          </a:p>
          <a:p>
            <a:endParaRPr lang="en-US" sz="2400" dirty="0" smtClean="0"/>
          </a:p>
          <a:p>
            <a:r>
              <a:rPr lang="en-US" sz="2400" dirty="0" smtClean="0"/>
              <a:t>My goal is </a:t>
            </a:r>
          </a:p>
          <a:p>
            <a:pPr lvl="1"/>
            <a:r>
              <a:rPr lang="en-US" sz="2100" dirty="0" smtClean="0"/>
              <a:t>show you that with out a doubt you should be doing TDD</a:t>
            </a:r>
          </a:p>
          <a:p>
            <a:pPr lvl="1"/>
            <a:r>
              <a:rPr lang="en-US" sz="2100" dirty="0" smtClean="0"/>
              <a:t>And once I have brain-washed, err, convinced you - </a:t>
            </a:r>
            <a:r>
              <a:rPr lang="en-US" sz="1600" dirty="0" smtClean="0"/>
              <a:t>Arm you with the knowledge to spread the word</a:t>
            </a:r>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4</a:t>
            </a:fld>
            <a:endParaRPr lang="en-US" smtClean="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pPr marL="285750" lvl="0" indent="-285750" algn="l">
              <a:buFont typeface="Arial" pitchFamily="34" charset="0"/>
              <a:buChar char="•"/>
            </a:pPr>
            <a:r>
              <a:rPr lang="en-US" sz="1400" dirty="0" smtClean="0"/>
              <a:t>The second type</a:t>
            </a:r>
            <a:r>
              <a:rPr lang="en-US" sz="1400" baseline="0" dirty="0" smtClean="0"/>
              <a:t> are Mocks</a:t>
            </a:r>
          </a:p>
          <a:p>
            <a:pPr marL="285750" lvl="0" indent="-285750" algn="l">
              <a:buFont typeface="Arial" pitchFamily="34" charset="0"/>
              <a:buChar char="•"/>
            </a:pPr>
            <a:r>
              <a:rPr lang="en-US" sz="1400" baseline="0" dirty="0" smtClean="0"/>
              <a:t>Mocks require tooling and there is a ton of tooling available….but not a Microsoft offering </a:t>
            </a:r>
          </a:p>
          <a:p>
            <a:pPr marL="285750" lvl="0" indent="-285750" algn="l">
              <a:buFont typeface="Arial" pitchFamily="34" charset="0"/>
              <a:buChar char="•"/>
            </a:pPr>
            <a:r>
              <a:rPr lang="en-US" sz="1400" b="0" baseline="0" dirty="0" smtClean="0"/>
              <a:t>So what is a mock?</a:t>
            </a:r>
            <a:endParaRPr lang="en-US" sz="1400" b="1" baseline="0" dirty="0" smtClean="0"/>
          </a:p>
          <a:p>
            <a:pPr marL="285750" lvl="0" indent="-285750" algn="l">
              <a:buFont typeface="Arial" pitchFamily="34" charset="0"/>
              <a:buChar char="•"/>
            </a:pPr>
            <a:r>
              <a:rPr lang="en-US" sz="1400" dirty="0" smtClean="0"/>
              <a:t>Like</a:t>
            </a:r>
            <a:r>
              <a:rPr lang="en-US" sz="1400" baseline="0" dirty="0" smtClean="0"/>
              <a:t> a fake it is a </a:t>
            </a:r>
            <a:r>
              <a:rPr lang="en-US" sz="1400" dirty="0" smtClean="0"/>
              <a:t>Simulated object that satisfies the implementation of the class</a:t>
            </a:r>
          </a:p>
          <a:p>
            <a:pPr marL="285750" lvl="0" indent="-285750" algn="l">
              <a:buFont typeface="Arial" pitchFamily="34" charset="0"/>
              <a:buChar char="•"/>
            </a:pPr>
            <a:r>
              <a:rPr lang="en-US" sz="1400" dirty="0" smtClean="0"/>
              <a:t>But unlike a fake</a:t>
            </a:r>
            <a:r>
              <a:rPr lang="en-US" sz="1400" baseline="0" dirty="0" smtClean="0"/>
              <a:t> it </a:t>
            </a:r>
            <a:r>
              <a:rPr lang="en-US" sz="1400" dirty="0" smtClean="0"/>
              <a:t>Mimics the objects behavior in a controlled manner</a:t>
            </a:r>
          </a:p>
          <a:p>
            <a:pPr marL="285750" lvl="0" indent="-285750" algn="l">
              <a:buFont typeface="Arial" pitchFamily="34" charset="0"/>
              <a:buChar char="•"/>
            </a:pPr>
            <a:r>
              <a:rPr lang="en-US" sz="1400" dirty="0" smtClean="0"/>
              <a:t>And</a:t>
            </a:r>
            <a:r>
              <a:rPr lang="en-US" sz="1400" baseline="0" dirty="0" smtClean="0"/>
              <a:t> it is </a:t>
            </a:r>
            <a:r>
              <a:rPr lang="en-US" sz="1400" dirty="0" smtClean="0"/>
              <a:t>Asserted against (state is validated)</a:t>
            </a:r>
          </a:p>
          <a:p>
            <a:pPr marL="285750" lvl="0" indent="-285750" algn="l">
              <a:buFont typeface="Arial" pitchFamily="34" charset="0"/>
              <a:buChar char="•"/>
            </a:pPr>
            <a:r>
              <a:rPr lang="en-US" sz="1400" dirty="0" smtClean="0"/>
              <a:t>There are two types of Mocks</a:t>
            </a:r>
          </a:p>
          <a:p>
            <a:pPr marL="742950" lvl="1" indent="-285750" algn="l">
              <a:buFont typeface="Arial" pitchFamily="34" charset="0"/>
              <a:buChar char="•"/>
            </a:pPr>
            <a:r>
              <a:rPr lang="en-US" sz="1400" dirty="0" smtClean="0"/>
              <a:t>Dynamic</a:t>
            </a:r>
            <a:endParaRPr lang="en-US" sz="1400" baseline="0" dirty="0" smtClean="0"/>
          </a:p>
          <a:p>
            <a:pPr marL="742950" lvl="1" indent="-285750" algn="l">
              <a:buFont typeface="Arial" pitchFamily="34" charset="0"/>
              <a:buChar char="•"/>
            </a:pPr>
            <a:r>
              <a:rPr lang="en-US" sz="1400" baseline="0" dirty="0" smtClean="0"/>
              <a:t>Strict</a:t>
            </a:r>
            <a:endParaRPr lang="en-US" sz="1400" dirty="0" smtClean="0"/>
          </a:p>
          <a:p>
            <a:pPr marL="285750" lvl="0" indent="-285750" algn="l">
              <a:buFont typeface="Arial" pitchFamily="34" charset="0"/>
              <a:buChar char="•"/>
            </a:pPr>
            <a:r>
              <a:rPr lang="en-US" sz="1400" dirty="0" smtClean="0"/>
              <a:t>Let’s take a look at a mock implementation using </a:t>
            </a:r>
            <a:r>
              <a:rPr lang="en-US" sz="1400" dirty="0" err="1" smtClean="0"/>
              <a:t>RhinoMock</a:t>
            </a:r>
            <a:r>
              <a:rPr lang="en-US" sz="1400" dirty="0" smtClean="0"/>
              <a:t> </a:t>
            </a:r>
            <a:r>
              <a:rPr lang="en-US" sz="1400" b="1" dirty="0" smtClean="0"/>
              <a:t>[CLICK]</a:t>
            </a:r>
          </a:p>
          <a:p>
            <a:pPr marL="742950" lvl="1" indent="-285750" algn="l">
              <a:buFont typeface="Arial" pitchFamily="34" charset="0"/>
              <a:buChar char="•"/>
            </a:pPr>
            <a:r>
              <a:rPr lang="en-US" sz="1400" b="0" dirty="0" smtClean="0"/>
              <a:t>No</a:t>
            </a:r>
            <a:r>
              <a:rPr lang="en-US" sz="1400" b="0" baseline="0" dirty="0" smtClean="0"/>
              <a:t> need to mock </a:t>
            </a:r>
            <a:r>
              <a:rPr lang="en-US" sz="1400" b="0" baseline="0" dirty="0" err="1" smtClean="0"/>
              <a:t>LoggingService</a:t>
            </a:r>
            <a:endParaRPr lang="en-US" sz="1400" b="0" baseline="0" dirty="0" smtClean="0"/>
          </a:p>
          <a:p>
            <a:pPr marL="742950" lvl="1" indent="-285750" algn="l">
              <a:buFont typeface="Arial" pitchFamily="34" charset="0"/>
              <a:buChar char="•"/>
            </a:pPr>
            <a:r>
              <a:rPr lang="en-US" sz="1400" b="0" baseline="0" dirty="0" smtClean="0"/>
              <a:t>But we need to Mock the Customer Service</a:t>
            </a:r>
          </a:p>
          <a:p>
            <a:pPr marL="742950" lvl="1" indent="-285750" algn="l">
              <a:buFont typeface="Arial" pitchFamily="34" charset="0"/>
              <a:buChar char="•"/>
            </a:pPr>
            <a:r>
              <a:rPr lang="en-US" sz="1400" b="0" baseline="0" dirty="0" err="1" smtClean="0"/>
              <a:t>MockRepository</a:t>
            </a:r>
            <a:r>
              <a:rPr lang="en-US" sz="1400" b="0" baseline="0" dirty="0" smtClean="0"/>
              <a:t> – is the context used by Rhino Mocks</a:t>
            </a:r>
          </a:p>
          <a:p>
            <a:pPr marL="742950" lvl="1" indent="-285750" algn="l">
              <a:buFont typeface="Arial" pitchFamily="34" charset="0"/>
              <a:buChar char="•"/>
            </a:pPr>
            <a:r>
              <a:rPr lang="en-US" sz="1400" b="0" baseline="0" dirty="0" smtClean="0"/>
              <a:t>Create our strict mock</a:t>
            </a:r>
          </a:p>
          <a:p>
            <a:pPr marL="742950" lvl="1" indent="-285750" algn="l">
              <a:buFont typeface="Arial" pitchFamily="34" charset="0"/>
              <a:buChar char="•"/>
            </a:pPr>
            <a:r>
              <a:rPr lang="en-US" sz="1400" b="0" baseline="0" dirty="0" smtClean="0"/>
              <a:t>Set our expectations</a:t>
            </a:r>
          </a:p>
          <a:p>
            <a:pPr marL="742950" lvl="1" indent="-285750" algn="l">
              <a:buFont typeface="Arial" pitchFamily="34" charset="0"/>
              <a:buChar char="•"/>
            </a:pPr>
            <a:r>
              <a:rPr lang="en-US" sz="1400" b="0" baseline="0" dirty="0" smtClean="0"/>
              <a:t>Create the controller and pass the fake and the mock</a:t>
            </a:r>
          </a:p>
          <a:p>
            <a:pPr marL="742950" lvl="1" indent="-285750" algn="l">
              <a:buFont typeface="Arial" pitchFamily="34" charset="0"/>
              <a:buChar char="•"/>
            </a:pPr>
            <a:r>
              <a:rPr lang="en-US" sz="1400" b="0" baseline="0" dirty="0" smtClean="0"/>
              <a:t>Replay!  This tells Rhino to replay all the expectations internally so it has a point of reference later</a:t>
            </a:r>
          </a:p>
          <a:p>
            <a:pPr marL="742950" lvl="1" indent="-285750" algn="l">
              <a:buFont typeface="Arial" pitchFamily="34" charset="0"/>
              <a:buChar char="•"/>
            </a:pPr>
            <a:r>
              <a:rPr lang="en-US" sz="1400" b="0" baseline="0" dirty="0" smtClean="0"/>
              <a:t>Call our method under test</a:t>
            </a:r>
          </a:p>
          <a:p>
            <a:pPr marL="742950" lvl="1" indent="-285750" algn="l">
              <a:buFont typeface="Arial" pitchFamily="34" charset="0"/>
              <a:buChar char="•"/>
            </a:pPr>
            <a:r>
              <a:rPr lang="en-US" sz="1400" b="0" baseline="0" dirty="0" err="1" smtClean="0"/>
              <a:t>VerifyAll</a:t>
            </a:r>
            <a:r>
              <a:rPr lang="en-US" sz="1400" b="0" baseline="0" dirty="0" smtClean="0"/>
              <a:t> – verifies all our expectations where met</a:t>
            </a:r>
          </a:p>
          <a:p>
            <a:pPr marL="285750" lvl="0" indent="-285750" algn="l">
              <a:buFont typeface="Arial" pitchFamily="34" charset="0"/>
              <a:buChar char="•"/>
            </a:pPr>
            <a:r>
              <a:rPr lang="en-US" sz="1400" b="0" baseline="0" dirty="0" smtClean="0"/>
              <a:t>Jump to code and run the test</a:t>
            </a:r>
          </a:p>
          <a:p>
            <a:pPr marL="742950" lvl="1" indent="-285750" algn="l">
              <a:buFont typeface="Arial" pitchFamily="34" charset="0"/>
              <a:buChar char="•"/>
            </a:pPr>
            <a:r>
              <a:rPr lang="en-US" sz="1400" b="0" baseline="0" dirty="0" smtClean="0"/>
              <a:t>Pass</a:t>
            </a:r>
          </a:p>
          <a:p>
            <a:pPr marL="742950" lvl="1" indent="-285750" algn="l">
              <a:buFont typeface="Arial" pitchFamily="34" charset="0"/>
              <a:buChar char="•"/>
            </a:pPr>
            <a:r>
              <a:rPr lang="en-US" sz="1400" b="0" baseline="0" dirty="0" smtClean="0"/>
              <a:t>Change expectation and rerun - FAIL</a:t>
            </a:r>
            <a:endParaRPr lang="en-US" sz="1400" b="0" dirty="0" smtClean="0"/>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40</a:t>
            </a:fld>
            <a:endParaRPr lang="en-US" smtClean="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pPr marL="285750" lvl="0" indent="-285750" algn="l">
              <a:buFont typeface="Arial" pitchFamily="34" charset="0"/>
              <a:buChar char="•"/>
            </a:pPr>
            <a:r>
              <a:rPr lang="en-US" sz="1400" dirty="0" smtClean="0"/>
              <a:t>How</a:t>
            </a:r>
            <a:r>
              <a:rPr lang="en-US" sz="1400" baseline="0" dirty="0" smtClean="0"/>
              <a:t> many of you have ever had to wait for another developer, team, or even company to finish a dependency before you could continue coding?</a:t>
            </a:r>
          </a:p>
          <a:p>
            <a:pPr marL="742950" lvl="1" indent="-285750" algn="l">
              <a:buFont typeface="Arial" pitchFamily="34" charset="0"/>
              <a:buChar char="•"/>
            </a:pPr>
            <a:r>
              <a:rPr lang="en-US" sz="1400" baseline="0" dirty="0" smtClean="0"/>
              <a:t>With Test Dummies you no longer have to.</a:t>
            </a:r>
          </a:p>
          <a:p>
            <a:pPr marL="457200" lvl="1" indent="0" algn="l">
              <a:buFont typeface="Arial" pitchFamily="34" charset="0"/>
              <a:buNone/>
            </a:pPr>
            <a:endParaRPr lang="en-US" sz="1400" baseline="0" dirty="0" smtClean="0"/>
          </a:p>
          <a:p>
            <a:pPr marL="285750" lvl="0" indent="-285750" algn="l">
              <a:buFont typeface="Arial" pitchFamily="34" charset="0"/>
              <a:buChar char="•"/>
            </a:pPr>
            <a:r>
              <a:rPr lang="en-US" sz="1400" baseline="0" dirty="0" smtClean="0"/>
              <a:t>Endless Scenarios</a:t>
            </a:r>
          </a:p>
          <a:p>
            <a:pPr marL="742950" lvl="1" indent="-285750" algn="l">
              <a:buFont typeface="Arial" pitchFamily="34" charset="0"/>
              <a:buChar char="•"/>
            </a:pPr>
            <a:r>
              <a:rPr lang="en-US" sz="1400" baseline="0" dirty="0" smtClean="0"/>
              <a:t>You no longer have to beg some BA to create data scenarios for you, or worse yet create them yourself</a:t>
            </a:r>
          </a:p>
          <a:p>
            <a:pPr marL="742950" lvl="1" indent="-285750" algn="l">
              <a:buFont typeface="Arial" pitchFamily="34" charset="0"/>
              <a:buChar char="•"/>
            </a:pPr>
            <a:r>
              <a:rPr lang="en-US" sz="1400" baseline="0" dirty="0" smtClean="0"/>
              <a:t>And you don’t have to worry about the data only being there, in the state you need it in for 10 seconds</a:t>
            </a:r>
          </a:p>
          <a:p>
            <a:pPr marL="742950" lvl="1" indent="-285750" algn="l">
              <a:buFont typeface="Arial" pitchFamily="34" charset="0"/>
              <a:buChar char="•"/>
            </a:pPr>
            <a:r>
              <a:rPr lang="en-US" sz="1400" baseline="0" dirty="0" smtClean="0"/>
              <a:t>You have the ability to create any data scenario you need and to have it on hand at all times</a:t>
            </a:r>
          </a:p>
          <a:p>
            <a:pPr marL="742950" lvl="1" indent="-285750" algn="l">
              <a:buFont typeface="Arial" pitchFamily="34" charset="0"/>
              <a:buChar char="•"/>
            </a:pPr>
            <a:endParaRPr lang="en-US" sz="1400" baseline="0" dirty="0" smtClean="0"/>
          </a:p>
          <a:p>
            <a:pPr marL="285750" lvl="0" indent="-285750" algn="l">
              <a:buFont typeface="Arial" pitchFamily="34" charset="0"/>
              <a:buChar char="•"/>
            </a:pPr>
            <a:endParaRPr lang="en-US" sz="1400" dirty="0" smtClean="0"/>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41</a:t>
            </a:fld>
            <a:endParaRPr lang="en-US" smtClean="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sz="1400" u="sng" dirty="0" smtClean="0"/>
              <a:t>Estimated Time:</a:t>
            </a:r>
            <a:r>
              <a:rPr lang="en-US" sz="1400" baseline="0" dirty="0" smtClean="0"/>
              <a:t> 2 minutes</a:t>
            </a:r>
          </a:p>
          <a:p>
            <a:endParaRPr lang="en-US" sz="1400" baseline="0" dirty="0" smtClean="0"/>
          </a:p>
          <a:p>
            <a:r>
              <a:rPr lang="en-US" sz="1400" baseline="0" dirty="0" smtClean="0"/>
              <a:t>MVC is a design pattern that stands for Model-View-Controller.  What it strives to do is separate the concerns of an application’s presentation layer by assigning specific roles to the three different components. </a:t>
            </a:r>
          </a:p>
          <a:p>
            <a:endParaRPr lang="en-US" sz="1400" baseline="0"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sz="1400" b="1" baseline="0" dirty="0" smtClean="0"/>
              <a:t>[CLICK]</a:t>
            </a:r>
          </a:p>
          <a:p>
            <a:r>
              <a:rPr lang="en-US" sz="1400" baseline="0" dirty="0" smtClean="0"/>
              <a:t>The </a:t>
            </a:r>
            <a:r>
              <a:rPr lang="en-US" sz="1400" baseline="0" dirty="0" smtClean="0"/>
              <a:t>Controller is responsible for handling all user input. Once input has been received, the Controller will perform any operations/actions it needs to, which might include interacting with the Model.</a:t>
            </a:r>
          </a:p>
          <a:p>
            <a:endParaRPr lang="en-US" sz="1400" baseline="0"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sz="1400" b="1" baseline="0" dirty="0" smtClean="0"/>
              <a:t>[CLICK]</a:t>
            </a:r>
          </a:p>
          <a:p>
            <a:r>
              <a:rPr lang="en-US" sz="1400" baseline="0" dirty="0" smtClean="0"/>
              <a:t>The </a:t>
            </a:r>
            <a:r>
              <a:rPr lang="en-US" sz="1400" baseline="0" dirty="0" smtClean="0"/>
              <a:t>Model represents the core concern/logic of the application. Once the Controller retrieves some model data and performs any work with the model/</a:t>
            </a:r>
            <a:r>
              <a:rPr lang="en-US" sz="1400" baseline="0" dirty="0" err="1" smtClean="0"/>
              <a:t>etc</a:t>
            </a:r>
            <a:r>
              <a:rPr lang="en-US" sz="1400" baseline="0" dirty="0" smtClean="0"/>
              <a:t> it needs to it constructs a presentation model that describes the model in terms the View can understand.</a:t>
            </a:r>
          </a:p>
          <a:p>
            <a:endParaRPr lang="en-US" sz="1400" baseline="0"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sz="1400" b="1" baseline="0" dirty="0" smtClean="0"/>
              <a:t>[CLICK]</a:t>
            </a:r>
          </a:p>
          <a:p>
            <a:r>
              <a:rPr lang="en-US" sz="1400" dirty="0" smtClean="0"/>
              <a:t>The </a:t>
            </a:r>
            <a:r>
              <a:rPr lang="en-US" sz="1400" dirty="0" smtClean="0"/>
              <a:t>View is</a:t>
            </a:r>
            <a:r>
              <a:rPr lang="en-US" sz="1400" baseline="0" dirty="0" smtClean="0"/>
              <a:t> the visual representation of the model. It presents the model data to the actual user in a way that is meaningful. In a web application, this would typically be HTML.</a:t>
            </a:r>
          </a:p>
          <a:p>
            <a:endParaRPr lang="en-US" sz="1400" baseline="0" dirty="0" smtClean="0"/>
          </a:p>
          <a:p>
            <a:r>
              <a:rPr lang="en-US" sz="1400" baseline="0" dirty="0" smtClean="0"/>
              <a:t>With these three pieces in place, your presentation layer becomes cleanly separated in such a way that each component can be developed/tested independently</a:t>
            </a:r>
            <a:r>
              <a:rPr lang="en-US" sz="1400" baseline="0" dirty="0" smtClean="0"/>
              <a:t>.</a:t>
            </a:r>
          </a:p>
          <a:p>
            <a:endParaRPr lang="en-US" sz="1400" baseline="0" dirty="0" smtClean="0"/>
          </a:p>
          <a:p>
            <a:r>
              <a:rPr lang="en-US" sz="1400" b="1" baseline="0" dirty="0" smtClean="0"/>
              <a:t>[CLICK]</a:t>
            </a:r>
          </a:p>
          <a:p>
            <a:r>
              <a:rPr lang="en-US" sz="1400" b="1" baseline="0" dirty="0" smtClean="0"/>
              <a:t>Separation of Concerns!</a:t>
            </a:r>
            <a:endParaRPr lang="en-US" sz="1400" b="1" dirty="0" smtClean="0"/>
          </a:p>
          <a:p>
            <a:endParaRPr lang="en-US" sz="1400" dirty="0" smtClean="0"/>
          </a:p>
          <a:p>
            <a:pPr marL="0" lvl="0" indent="0" algn="l">
              <a:buFont typeface="Arial" pitchFamily="34" charset="0"/>
              <a:buNone/>
            </a:pPr>
            <a:endParaRPr lang="en-US" sz="1400" dirty="0" smtClean="0"/>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42</a:t>
            </a:fld>
            <a:endParaRPr lang="en-US" smtClean="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pPr marL="285750" lvl="0" indent="-285750" algn="l">
              <a:buFont typeface="Arial" pitchFamily="34" charset="0"/>
              <a:buChar char="•"/>
            </a:pPr>
            <a:r>
              <a:rPr lang="en-US" sz="1400" dirty="0" smtClean="0"/>
              <a:t>ASP.NET</a:t>
            </a:r>
            <a:r>
              <a:rPr lang="en-US" sz="1400" baseline="0" dirty="0" smtClean="0"/>
              <a:t> MVC was created with a clear focus on best practices in both Architecture and Coding</a:t>
            </a:r>
          </a:p>
          <a:p>
            <a:pPr marL="285750" lvl="0" indent="-285750" algn="l">
              <a:buFont typeface="Arial" pitchFamily="34" charset="0"/>
              <a:buChar char="•"/>
            </a:pPr>
            <a:r>
              <a:rPr lang="en-US" sz="1400" baseline="0" dirty="0" smtClean="0"/>
              <a:t>This is a new approach for Microsoft – in the past they always setup us up for failure and it was our job to make sure we didn’t</a:t>
            </a:r>
          </a:p>
          <a:p>
            <a:pPr marL="285750" lvl="0" indent="-285750" algn="l">
              <a:buFont typeface="Arial" pitchFamily="34" charset="0"/>
              <a:buChar char="•"/>
            </a:pPr>
            <a:r>
              <a:rPr lang="en-US" sz="1400" baseline="0" dirty="0" smtClean="0"/>
              <a:t>In ASP.NET MVC:</a:t>
            </a:r>
          </a:p>
          <a:p>
            <a:pPr marL="742950" lvl="1" indent="-285750" algn="l">
              <a:buFont typeface="Arial" pitchFamily="34" charset="0"/>
              <a:buChar char="•"/>
            </a:pPr>
            <a:r>
              <a:rPr lang="en-US" sz="1400" baseline="0" dirty="0" smtClean="0"/>
              <a:t>1.  There is a clear separation of layers (Model/View/Controller)</a:t>
            </a:r>
          </a:p>
          <a:p>
            <a:pPr marL="742950" lvl="1" indent="-285750" algn="l">
              <a:buFont typeface="Arial" pitchFamily="34" charset="0"/>
              <a:buChar char="•"/>
            </a:pPr>
            <a:r>
              <a:rPr lang="en-US" sz="1400" baseline="0" dirty="0" smtClean="0"/>
              <a:t>2.  No designer!</a:t>
            </a:r>
          </a:p>
          <a:p>
            <a:pPr marL="742950" lvl="1" indent="-285750" algn="l">
              <a:buFont typeface="Arial" pitchFamily="34" charset="0"/>
              <a:buChar char="•"/>
            </a:pPr>
            <a:r>
              <a:rPr lang="en-US" sz="1400" baseline="0" dirty="0" smtClean="0"/>
              <a:t>3.  No server controls that you can drag on and hook up directly to your Database!</a:t>
            </a:r>
          </a:p>
          <a:p>
            <a:pPr marL="742950" lvl="1" indent="-285750" algn="l">
              <a:buFont typeface="Arial" pitchFamily="34" charset="0"/>
              <a:buChar char="•"/>
            </a:pPr>
            <a:r>
              <a:rPr lang="en-US" sz="1400" baseline="0" dirty="0" smtClean="0"/>
              <a:t>4.  They are actually encouraging testing…WHAT?</a:t>
            </a:r>
          </a:p>
          <a:p>
            <a:pPr marL="1200150" lvl="2" indent="-285750" algn="l">
              <a:buFont typeface="Arial" pitchFamily="34" charset="0"/>
              <a:buChar char="•"/>
            </a:pPr>
            <a:r>
              <a:rPr lang="en-US" sz="1400" baseline="0" dirty="0" smtClean="0"/>
              <a:t>- Don’t believe me…File -&gt; New Project -&gt; ASP.NET -&gt; “Create a unit test project”….Grant it, it should be defaulted to checked…but Rome was Built in a day</a:t>
            </a:r>
          </a:p>
          <a:p>
            <a:pPr marL="742950" lvl="1" indent="-285750" algn="l">
              <a:buFont typeface="Arial" pitchFamily="34" charset="0"/>
              <a:buChar char="•"/>
            </a:pPr>
            <a:r>
              <a:rPr lang="en-US" sz="1400" baseline="0" dirty="0" smtClean="0"/>
              <a:t>5.  MVC has a lot of DI points </a:t>
            </a:r>
            <a:r>
              <a:rPr lang="en-US" sz="1400" b="1" baseline="0" dirty="0" smtClean="0"/>
              <a:t>[Next Slide]</a:t>
            </a:r>
            <a:endParaRPr lang="en-US" sz="1400" baseline="0" dirty="0" smtClean="0"/>
          </a:p>
          <a:p>
            <a:pPr marL="285750" lvl="0" indent="-285750" algn="l">
              <a:buFont typeface="Arial" pitchFamily="34" charset="0"/>
              <a:buChar char="•"/>
            </a:pPr>
            <a:endParaRPr lang="en-US" sz="1400" baseline="0" dirty="0" smtClean="0"/>
          </a:p>
          <a:p>
            <a:pPr marL="285750" lvl="0" indent="-285750" algn="l">
              <a:buFont typeface="Arial" pitchFamily="34" charset="0"/>
              <a:buChar char="•"/>
            </a:pPr>
            <a:endParaRPr lang="en-US" sz="1400" baseline="0" dirty="0" smtClean="0"/>
          </a:p>
          <a:p>
            <a:pPr marL="742950" lvl="1" indent="-285750" algn="l">
              <a:buFont typeface="Arial" pitchFamily="34" charset="0"/>
              <a:buChar char="•"/>
            </a:pPr>
            <a:endParaRPr lang="en-US" sz="1400" baseline="0" dirty="0" smtClean="0"/>
          </a:p>
          <a:p>
            <a:pPr marL="285750" lvl="0" indent="-285750" algn="l">
              <a:buFont typeface="Arial" pitchFamily="34" charset="0"/>
              <a:buChar char="•"/>
            </a:pPr>
            <a:endParaRPr lang="en-US" sz="1400" dirty="0" smtClean="0"/>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43</a:t>
            </a:fld>
            <a:endParaRPr lang="en-US" smtClean="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pPr marL="0" lvl="0" indent="0" algn="l">
              <a:buFont typeface="Arial" pitchFamily="34" charset="0"/>
              <a:buNone/>
            </a:pPr>
            <a:r>
              <a:rPr lang="en-US" sz="1400" dirty="0" smtClean="0"/>
              <a:t>ASP.NET</a:t>
            </a:r>
            <a:r>
              <a:rPr lang="en-US" sz="1400" baseline="0" dirty="0" smtClean="0"/>
              <a:t> MVC has a bunch of supported DI points.  Not only does this allow you to architect correctly it allows you to plug in non Microsoft tooling</a:t>
            </a:r>
            <a:endParaRPr lang="en-US" sz="1400" dirty="0" smtClean="0"/>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44</a:t>
            </a:fld>
            <a:endParaRPr lang="en-US" smtClean="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pPr marL="285750" lvl="0" indent="-285750" algn="l">
              <a:buFontTx/>
              <a:buChar char="-"/>
            </a:pPr>
            <a:r>
              <a:rPr lang="en-US" sz="1400" baseline="0" dirty="0" smtClean="0"/>
              <a:t>Routing is what makes clean readable </a:t>
            </a:r>
            <a:r>
              <a:rPr lang="en-US" sz="1400" baseline="0" dirty="0" err="1" smtClean="0"/>
              <a:t>url’s</a:t>
            </a:r>
            <a:r>
              <a:rPr lang="en-US" sz="1400" baseline="0" dirty="0" smtClean="0"/>
              <a:t> in MVC possible.</a:t>
            </a:r>
          </a:p>
          <a:p>
            <a:pPr marL="285750" lvl="0" indent="-285750" algn="l">
              <a:buFontTx/>
              <a:buChar char="-"/>
            </a:pPr>
            <a:r>
              <a:rPr lang="en-US" sz="1400" baseline="0" dirty="0" smtClean="0"/>
              <a:t>Handles the incoming request and maps that to a controller and action</a:t>
            </a:r>
          </a:p>
          <a:p>
            <a:pPr marL="285750" lvl="0" indent="-285750" algn="l">
              <a:buFontTx/>
              <a:buChar char="-"/>
            </a:pPr>
            <a:r>
              <a:rPr lang="en-US" sz="1400" baseline="0" dirty="0" smtClean="0"/>
              <a:t>Can get </a:t>
            </a:r>
            <a:r>
              <a:rPr lang="en-US" sz="1400" baseline="0" dirty="0" smtClean="0"/>
              <a:t>complicated and confusing, luckily </a:t>
            </a:r>
            <a:r>
              <a:rPr lang="en-US" sz="1400" baseline="0" dirty="0" smtClean="0"/>
              <a:t>they can be </a:t>
            </a:r>
            <a:r>
              <a:rPr lang="en-US" sz="1400" baseline="0" dirty="0" smtClean="0"/>
              <a:t>tested</a:t>
            </a:r>
          </a:p>
          <a:p>
            <a:pPr marL="285750" lvl="0" indent="-285750" algn="l">
              <a:buFontTx/>
              <a:buChar char="-"/>
            </a:pPr>
            <a:r>
              <a:rPr lang="en-US" sz="1400" baseline="0" dirty="0" smtClean="0"/>
              <a:t>Let’s look at a demo of that now.</a:t>
            </a:r>
            <a:endParaRPr lang="en-US" sz="1400" baseline="0" dirty="0" smtClean="0"/>
          </a:p>
          <a:p>
            <a:pPr marL="285750" lvl="0" indent="-285750" algn="l">
              <a:buFontTx/>
              <a:buChar char="-"/>
            </a:pPr>
            <a:endParaRPr lang="en-US" sz="1400" baseline="0" dirty="0" smtClean="0"/>
          </a:p>
          <a:p>
            <a:pPr marL="742950" lvl="1" indent="-285750" algn="l">
              <a:buFontTx/>
              <a:buChar char="-"/>
            </a:pPr>
            <a:endParaRPr lang="en-US" sz="1400" baseline="0" dirty="0" smtClean="0"/>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45</a:t>
            </a:fld>
            <a:endParaRPr lang="en-US" smtClean="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pPr marL="342900" lvl="0" indent="-342900" algn="l">
              <a:buFont typeface="Arial" pitchFamily="34" charset="0"/>
              <a:buAutoNum type="arabicPeriod"/>
            </a:pPr>
            <a:r>
              <a:rPr lang="en-US" sz="1400" b="1" i="1" baseline="0" dirty="0" smtClean="0"/>
              <a:t>Testing your routes</a:t>
            </a:r>
            <a:endParaRPr lang="en-US" sz="1400" b="1" i="1" baseline="0" dirty="0" smtClean="0"/>
          </a:p>
          <a:p>
            <a:pPr marL="800100" lvl="1" indent="-342900" algn="l">
              <a:buFont typeface="Arial" pitchFamily="34" charset="0"/>
              <a:buAutoNum type="arabicPeriod"/>
            </a:pPr>
            <a:r>
              <a:rPr lang="en-US" sz="1400" baseline="0" dirty="0" smtClean="0"/>
              <a:t>For testing of my routes and controllers which you will see in a bit I am going to use the MVCContrib and specifically the </a:t>
            </a:r>
            <a:r>
              <a:rPr lang="en-US" sz="1400" baseline="0" dirty="0" err="1" smtClean="0"/>
              <a:t>MvcContrib</a:t>
            </a:r>
            <a:r>
              <a:rPr lang="en-US" sz="1400" baseline="0" dirty="0" smtClean="0"/>
              <a:t> </a:t>
            </a:r>
            <a:r>
              <a:rPr lang="en-US" sz="1400" baseline="0" dirty="0" smtClean="0"/>
              <a:t>Test </a:t>
            </a:r>
            <a:r>
              <a:rPr lang="en-US" sz="1400" baseline="0" dirty="0" smtClean="0"/>
              <a:t>Helper</a:t>
            </a:r>
          </a:p>
          <a:p>
            <a:pPr marL="800100" lvl="1" indent="-342900" algn="l">
              <a:buFont typeface="Arial" pitchFamily="34" charset="0"/>
              <a:buAutoNum type="arabicPeriod"/>
            </a:pPr>
            <a:r>
              <a:rPr lang="en-US" sz="1400" baseline="0" dirty="0" smtClean="0"/>
              <a:t>You can find out more about </a:t>
            </a:r>
            <a:r>
              <a:rPr lang="en-US" sz="1400" baseline="0" dirty="0" err="1" smtClean="0"/>
              <a:t>MvcContrib</a:t>
            </a:r>
            <a:r>
              <a:rPr lang="en-US" sz="1400" baseline="0" dirty="0" smtClean="0"/>
              <a:t> at MvcContrib.codeplex.com</a:t>
            </a:r>
          </a:p>
          <a:p>
            <a:pPr marL="800100" lvl="1" indent="-342900" algn="l">
              <a:buFont typeface="Arial" pitchFamily="34" charset="0"/>
              <a:buAutoNum type="arabicPeriod"/>
            </a:pPr>
            <a:r>
              <a:rPr lang="en-US" sz="1400" b="0" i="0" baseline="0" dirty="0" smtClean="0"/>
              <a:t>NuGet MvcContrib.MVC3.TestHelper (don’t install – already installed)</a:t>
            </a:r>
            <a:endParaRPr lang="en-US" sz="1400" baseline="0" dirty="0" smtClean="0"/>
          </a:p>
          <a:p>
            <a:pPr marL="800100" lvl="1" indent="-342900" algn="l">
              <a:buFont typeface="Arial" pitchFamily="34" charset="0"/>
              <a:buAutoNum type="arabicPeriod"/>
            </a:pPr>
            <a:r>
              <a:rPr lang="en-US" sz="1400" baseline="0" dirty="0" smtClean="0"/>
              <a:t>Pull up </a:t>
            </a:r>
            <a:r>
              <a:rPr lang="en-US" sz="1400" baseline="0" dirty="0" err="1" smtClean="0"/>
              <a:t>RouteConfig.cs</a:t>
            </a:r>
            <a:r>
              <a:rPr lang="en-US" sz="1400" baseline="0" dirty="0" smtClean="0"/>
              <a:t> – this has changed a bit since MVC3 where the routes used to be defined directly in the Global.ascx</a:t>
            </a:r>
          </a:p>
          <a:p>
            <a:pPr marL="800100" lvl="1" indent="-342900" algn="l">
              <a:buFont typeface="Arial" pitchFamily="34" charset="0"/>
              <a:buAutoNum type="arabicPeriod"/>
            </a:pPr>
            <a:r>
              <a:rPr lang="en-US" sz="1400" baseline="0" dirty="0" smtClean="0"/>
              <a:t>Out of the box the Routes are defined directly in the </a:t>
            </a:r>
            <a:r>
              <a:rPr lang="en-US" sz="1400" baseline="0" dirty="0" err="1" smtClean="0"/>
              <a:t>RegisterRoutes</a:t>
            </a:r>
            <a:r>
              <a:rPr lang="en-US" sz="1400" baseline="0" dirty="0" smtClean="0"/>
              <a:t> method. </a:t>
            </a:r>
          </a:p>
          <a:p>
            <a:pPr marL="1200150" lvl="2" indent="-285750" algn="l">
              <a:buFontTx/>
              <a:buChar char="-"/>
            </a:pPr>
            <a:r>
              <a:rPr lang="en-US" sz="1400" baseline="0" dirty="0" smtClean="0"/>
              <a:t>Now I could still test my routes in my unit tests by creating a new collection of routes and adding the same routes I have created here</a:t>
            </a:r>
          </a:p>
          <a:p>
            <a:pPr marL="1200150" lvl="2" indent="-285750" algn="l">
              <a:buFontTx/>
              <a:buChar char="-"/>
            </a:pPr>
            <a:r>
              <a:rPr lang="en-US" sz="1400" baseline="0" dirty="0" smtClean="0"/>
              <a:t>But that is duplication of work and in the end I am not 100% certain that I am testing the same routes</a:t>
            </a:r>
          </a:p>
          <a:p>
            <a:pPr marL="1200150" lvl="2" indent="-285750" algn="l">
              <a:buFontTx/>
              <a:buChar char="-"/>
            </a:pPr>
            <a:r>
              <a:rPr lang="en-US" sz="1400" baseline="0" dirty="0" smtClean="0"/>
              <a:t>And since the order of routes make a huge difference, most specific first and general last, I want to make sure that I am testing exactly what will be used</a:t>
            </a:r>
          </a:p>
          <a:p>
            <a:pPr marL="1200150" lvl="2" indent="-285750" algn="l">
              <a:buFontTx/>
              <a:buChar char="-"/>
            </a:pPr>
            <a:r>
              <a:rPr lang="en-US" sz="1400" baseline="0" dirty="0" smtClean="0"/>
              <a:t>[Comment out “Out of the box” implementation and replace with “</a:t>
            </a:r>
            <a:r>
              <a:rPr lang="en-US" sz="1400" baseline="0" dirty="0" err="1" smtClean="0"/>
              <a:t>RouteProvider</a:t>
            </a:r>
            <a:r>
              <a:rPr lang="en-US" sz="1400" baseline="0" dirty="0" smtClean="0"/>
              <a:t>”</a:t>
            </a:r>
            <a:endParaRPr lang="en-US" sz="1400" baseline="0" dirty="0" smtClean="0"/>
          </a:p>
          <a:p>
            <a:pPr marL="800100" lvl="1" indent="-342900" algn="l">
              <a:buFont typeface="Arial" pitchFamily="34" charset="0"/>
              <a:buAutoNum type="arabicPeriod"/>
            </a:pPr>
            <a:r>
              <a:rPr lang="en-US" sz="1400" baseline="0" dirty="0" smtClean="0"/>
              <a:t>So, I </a:t>
            </a:r>
            <a:r>
              <a:rPr lang="en-US" sz="1400" baseline="0" dirty="0" smtClean="0"/>
              <a:t>created an abstraction on top of this to allow me use the same routes in my tests that I use in my app</a:t>
            </a:r>
          </a:p>
          <a:p>
            <a:pPr marL="1200150" lvl="2" indent="-285750" algn="l">
              <a:buFont typeface="Arial" charset="0"/>
              <a:buChar char="•"/>
            </a:pPr>
            <a:r>
              <a:rPr lang="en-US" sz="1400" baseline="0" dirty="0" smtClean="0"/>
              <a:t>Otherwise if I was registering my routes the way it is done out of the box I would not be able to use the same implementation in my tests</a:t>
            </a:r>
          </a:p>
          <a:p>
            <a:pPr marL="800100" lvl="1" indent="-342900" algn="l">
              <a:buFont typeface="Arial" charset="0"/>
              <a:buAutoNum type="arabicPeriod" startAt="4"/>
            </a:pPr>
            <a:r>
              <a:rPr lang="en-US" sz="1400" baseline="0" dirty="0" smtClean="0"/>
              <a:t>Open </a:t>
            </a:r>
            <a:r>
              <a:rPr lang="en-US" sz="1400" baseline="0" dirty="0" err="1" smtClean="0"/>
              <a:t>RouteTester</a:t>
            </a:r>
            <a:endParaRPr lang="en-US" sz="1400" baseline="0" dirty="0" smtClean="0"/>
          </a:p>
          <a:p>
            <a:pPr marL="914400" lvl="2" indent="0" algn="l">
              <a:buFont typeface="Arial" charset="0"/>
              <a:buNone/>
            </a:pPr>
            <a:r>
              <a:rPr lang="en-US" sz="1400" baseline="0" dirty="0" smtClean="0"/>
              <a:t>- Look at the usage of the </a:t>
            </a:r>
            <a:r>
              <a:rPr lang="en-US" sz="1400" baseline="0" dirty="0" err="1" smtClean="0"/>
              <a:t>RouteProvider</a:t>
            </a:r>
            <a:endParaRPr lang="en-US" sz="1400" baseline="0" dirty="0" smtClean="0"/>
          </a:p>
          <a:p>
            <a:pPr marL="800100" lvl="1" indent="-342900" algn="l">
              <a:buFont typeface="Arial" charset="0"/>
              <a:buAutoNum type="arabicPeriod" startAt="4"/>
            </a:pPr>
            <a:r>
              <a:rPr lang="en-US" sz="1400" baseline="0" dirty="0" smtClean="0"/>
              <a:t>Create a test for the default route:</a:t>
            </a:r>
          </a:p>
          <a:p>
            <a:pPr marL="457200" lvl="1" indent="0" algn="l">
              <a:buFont typeface="Arial" charset="0"/>
              <a:buNone/>
            </a:pPr>
            <a:endParaRPr lang="en-US" sz="1400" baseline="0" dirty="0" smtClean="0"/>
          </a:p>
          <a:p>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TestMethod</a:t>
            </a:r>
            <a:r>
              <a:rPr lang="en-US" sz="1200" kern="1200" dirty="0" smtClean="0">
                <a:solidFill>
                  <a:schemeClr val="tx1"/>
                </a:solidFill>
                <a:latin typeface="+mn-lt"/>
                <a:ea typeface="+mn-ea"/>
                <a:cs typeface="+mn-cs"/>
              </a:rPr>
              <a:t>]</a:t>
            </a:r>
          </a:p>
          <a:p>
            <a:pPr lvl="1"/>
            <a:r>
              <a:rPr lang="en-US" sz="1200" kern="1200" dirty="0" smtClean="0">
                <a:solidFill>
                  <a:schemeClr val="tx1"/>
                </a:solidFill>
                <a:latin typeface="+mn-lt"/>
                <a:ea typeface="+mn-ea"/>
                <a:cs typeface="+mn-cs"/>
              </a:rPr>
              <a:t>        	public void </a:t>
            </a:r>
            <a:r>
              <a:rPr lang="en-US" sz="1200" kern="1200" dirty="0" err="1" smtClean="0">
                <a:solidFill>
                  <a:schemeClr val="tx1"/>
                </a:solidFill>
                <a:latin typeface="+mn-lt"/>
                <a:ea typeface="+mn-ea"/>
                <a:cs typeface="+mn-cs"/>
              </a:rPr>
              <a:t>RequestGoingTo_Whack_ShouldMapTo_Customer_Index</a:t>
            </a:r>
            <a:r>
              <a:rPr lang="en-US" sz="1200" kern="1200" dirty="0" smtClean="0">
                <a:solidFill>
                  <a:schemeClr val="tx1"/>
                </a:solidFill>
                <a:latin typeface="+mn-lt"/>
                <a:ea typeface="+mn-ea"/>
                <a:cs typeface="+mn-cs"/>
              </a:rPr>
              <a:t>() {</a:t>
            </a:r>
          </a:p>
          <a:p>
            <a:pPr lvl="1"/>
            <a:r>
              <a:rPr lang="en-US" sz="1200" kern="1200" dirty="0" smtClean="0">
                <a:solidFill>
                  <a:schemeClr val="tx1"/>
                </a:solidFill>
                <a:latin typeface="+mn-lt"/>
                <a:ea typeface="+mn-ea"/>
                <a:cs typeface="+mn-cs"/>
              </a:rPr>
              <a:t>	   //Arrange</a:t>
            </a:r>
          </a:p>
          <a:p>
            <a:pPr lvl="1"/>
            <a:r>
              <a:rPr lang="en-US" sz="1200" kern="1200" dirty="0" smtClean="0">
                <a:solidFill>
                  <a:schemeClr val="tx1"/>
                </a:solidFill>
                <a:latin typeface="+mn-lt"/>
                <a:ea typeface="+mn-ea"/>
                <a:cs typeface="+mn-cs"/>
              </a:rPr>
              <a:t>            string url = "~/";</a:t>
            </a:r>
          </a:p>
          <a:p>
            <a:pPr lvl="1"/>
            <a:r>
              <a:rPr lang="en-US" sz="1200" kern="1200" dirty="0" smtClean="0">
                <a:solidFill>
                  <a:schemeClr val="tx1"/>
                </a:solidFill>
                <a:latin typeface="+mn-lt"/>
                <a:ea typeface="+mn-ea"/>
                <a:cs typeface="+mn-cs"/>
              </a:rPr>
              <a:t>            //Act &amp; Assert</a:t>
            </a:r>
          </a:p>
          <a:p>
            <a:pPr lvl="1"/>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url.ShouldMapTo</a:t>
            </a:r>
            <a:r>
              <a:rPr lang="en-US" sz="1200" kern="1200" dirty="0" smtClean="0">
                <a:solidFill>
                  <a:schemeClr val="tx1"/>
                </a:solidFill>
                <a:latin typeface="+mn-lt"/>
                <a:ea typeface="+mn-ea"/>
                <a:cs typeface="+mn-cs"/>
              </a:rPr>
              <a:t>&lt;</a:t>
            </a:r>
            <a:r>
              <a:rPr lang="en-US" sz="1200" kern="1200" dirty="0" err="1" smtClean="0">
                <a:solidFill>
                  <a:schemeClr val="tx1"/>
                </a:solidFill>
                <a:latin typeface="+mn-lt"/>
                <a:ea typeface="+mn-ea"/>
                <a:cs typeface="+mn-cs"/>
              </a:rPr>
              <a:t>CustomerController</a:t>
            </a:r>
            <a:r>
              <a:rPr lang="en-US" sz="1200" kern="1200" dirty="0" smtClean="0">
                <a:solidFill>
                  <a:schemeClr val="tx1"/>
                </a:solidFill>
                <a:latin typeface="+mn-lt"/>
                <a:ea typeface="+mn-ea"/>
                <a:cs typeface="+mn-cs"/>
              </a:rPr>
              <a:t>&gt;(action =&gt; </a:t>
            </a:r>
            <a:r>
              <a:rPr lang="en-US" sz="1200" kern="1200" dirty="0" err="1" smtClean="0">
                <a:solidFill>
                  <a:schemeClr val="tx1"/>
                </a:solidFill>
                <a:latin typeface="+mn-lt"/>
                <a:ea typeface="+mn-ea"/>
                <a:cs typeface="+mn-cs"/>
              </a:rPr>
              <a:t>action.Index</a:t>
            </a:r>
            <a:r>
              <a:rPr lang="en-US" sz="1200" kern="1200" dirty="0" smtClean="0">
                <a:solidFill>
                  <a:schemeClr val="tx1"/>
                </a:solidFill>
                <a:latin typeface="+mn-lt"/>
                <a:ea typeface="+mn-ea"/>
                <a:cs typeface="+mn-cs"/>
              </a:rPr>
              <a:t>(1));</a:t>
            </a:r>
          </a:p>
          <a:p>
            <a:pPr lvl="1"/>
            <a:r>
              <a:rPr lang="en-US" sz="1200" kern="1200" dirty="0" smtClean="0">
                <a:solidFill>
                  <a:schemeClr val="tx1"/>
                </a:solidFill>
                <a:latin typeface="+mn-lt"/>
                <a:ea typeface="+mn-ea"/>
                <a:cs typeface="+mn-cs"/>
              </a:rPr>
              <a:t>        }</a:t>
            </a:r>
          </a:p>
          <a:p>
            <a:pPr lvl="1"/>
            <a:endParaRPr lang="en-US" sz="1200" kern="1200" baseline="0" dirty="0" smtClean="0">
              <a:solidFill>
                <a:schemeClr val="tx1"/>
              </a:solidFill>
              <a:latin typeface="+mn-lt"/>
              <a:ea typeface="+mn-ea"/>
              <a:cs typeface="+mn-cs"/>
            </a:endParaRPr>
          </a:p>
          <a:p>
            <a:pPr marL="685800" lvl="1" indent="-228600">
              <a:buAutoNum type="arabicPeriod" startAt="5"/>
            </a:pPr>
            <a:r>
              <a:rPr lang="en-US" sz="1200" kern="1200" baseline="0" dirty="0" smtClean="0">
                <a:solidFill>
                  <a:schemeClr val="tx1"/>
                </a:solidFill>
                <a:latin typeface="+mn-lt"/>
                <a:ea typeface="+mn-ea"/>
                <a:cs typeface="+mn-cs"/>
              </a:rPr>
              <a:t>Test for ignore</a:t>
            </a:r>
          </a:p>
          <a:p>
            <a:pPr marL="685800" lvl="1" indent="-228600">
              <a:buAutoNum type="arabicPeriod" startAt="5"/>
            </a:pPr>
            <a:endParaRPr lang="en-US" sz="1200" kern="1200" baseline="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TestMethod</a:t>
            </a:r>
            <a:r>
              <a:rPr lang="en-US" sz="1200" kern="1200" dirty="0" smtClean="0">
                <a:solidFill>
                  <a:schemeClr val="tx1"/>
                </a:solidFill>
                <a:latin typeface="+mn-lt"/>
                <a:ea typeface="+mn-ea"/>
                <a:cs typeface="+mn-cs"/>
              </a:rPr>
              <a:t>]</a:t>
            </a:r>
          </a:p>
          <a:p>
            <a:r>
              <a:rPr lang="en-US" sz="1200" kern="1200" dirty="0" smtClean="0">
                <a:solidFill>
                  <a:schemeClr val="tx1"/>
                </a:solidFill>
                <a:latin typeface="+mn-lt"/>
                <a:ea typeface="+mn-ea"/>
                <a:cs typeface="+mn-cs"/>
              </a:rPr>
              <a:t>	public void </a:t>
            </a:r>
            <a:r>
              <a:rPr lang="en-US" sz="1200" kern="1200" dirty="0" err="1" smtClean="0">
                <a:solidFill>
                  <a:schemeClr val="tx1"/>
                </a:solidFill>
                <a:latin typeface="+mn-lt"/>
                <a:ea typeface="+mn-ea"/>
                <a:cs typeface="+mn-cs"/>
              </a:rPr>
              <a:t>RequestTo_Wack_TraceAxd_ShouldBe_Ignored</a:t>
            </a:r>
            <a:r>
              <a:rPr lang="en-US" sz="1200" kern="1200" dirty="0" smtClean="0">
                <a:solidFill>
                  <a:schemeClr val="tx1"/>
                </a:solidFill>
                <a:latin typeface="+mn-lt"/>
                <a:ea typeface="+mn-ea"/>
                <a:cs typeface="+mn-cs"/>
              </a:rPr>
              <a:t>() {</a:t>
            </a:r>
          </a:p>
          <a:p>
            <a:r>
              <a:rPr lang="en-US" sz="1200" kern="1200" dirty="0" smtClean="0">
                <a:solidFill>
                  <a:schemeClr val="tx1"/>
                </a:solidFill>
                <a:latin typeface="+mn-lt"/>
                <a:ea typeface="+mn-ea"/>
                <a:cs typeface="+mn-cs"/>
              </a:rPr>
              <a:t>	    //Arrange</a:t>
            </a:r>
          </a:p>
          <a:p>
            <a:r>
              <a:rPr lang="en-US" sz="1200" kern="1200" dirty="0" smtClean="0">
                <a:solidFill>
                  <a:schemeClr val="tx1"/>
                </a:solidFill>
                <a:latin typeface="+mn-lt"/>
                <a:ea typeface="+mn-ea"/>
                <a:cs typeface="+mn-cs"/>
              </a:rPr>
              <a:t>	    string url = "~/</a:t>
            </a:r>
            <a:r>
              <a:rPr lang="en-US" sz="1200" kern="1200" dirty="0" err="1" smtClean="0">
                <a:solidFill>
                  <a:schemeClr val="tx1"/>
                </a:solidFill>
                <a:latin typeface="+mn-lt"/>
                <a:ea typeface="+mn-ea"/>
                <a:cs typeface="+mn-cs"/>
              </a:rPr>
              <a:t>trace.axd</a:t>
            </a:r>
            <a:r>
              <a:rPr lang="en-US" sz="1200" kern="1200" dirty="0" smtClean="0">
                <a:solidFill>
                  <a:schemeClr val="tx1"/>
                </a:solidFill>
                <a:latin typeface="+mn-lt"/>
                <a:ea typeface="+mn-ea"/>
                <a:cs typeface="+mn-cs"/>
              </a:rPr>
              <a:t>";</a:t>
            </a:r>
          </a:p>
          <a:p>
            <a:r>
              <a:rPr lang="en-US" sz="1200" kern="1200" dirty="0" smtClean="0">
                <a:solidFill>
                  <a:schemeClr val="tx1"/>
                </a:solidFill>
                <a:latin typeface="+mn-lt"/>
                <a:ea typeface="+mn-ea"/>
                <a:cs typeface="+mn-cs"/>
              </a:rPr>
              <a:t>	    //Act &amp; Assert</a:t>
            </a:r>
          </a:p>
          <a:p>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url.ShouldBeIgnored</a:t>
            </a:r>
            <a:r>
              <a:rPr lang="en-US" sz="1200" kern="1200" dirty="0" smtClean="0">
                <a:solidFill>
                  <a:schemeClr val="tx1"/>
                </a:solidFill>
                <a:latin typeface="+mn-lt"/>
                <a:ea typeface="+mn-ea"/>
                <a:cs typeface="+mn-cs"/>
              </a:rPr>
              <a:t>();</a:t>
            </a:r>
          </a:p>
          <a:p>
            <a:r>
              <a:rPr lang="en-US" sz="1200" kern="1200" dirty="0" smtClean="0">
                <a:solidFill>
                  <a:schemeClr val="tx1"/>
                </a:solidFill>
                <a:latin typeface="+mn-lt"/>
                <a:ea typeface="+mn-ea"/>
                <a:cs typeface="+mn-cs"/>
              </a:rPr>
              <a:t>	}</a:t>
            </a:r>
            <a:endParaRPr lang="en-US" sz="2000" kern="1200" baseline="0" dirty="0" smtClean="0">
              <a:solidFill>
                <a:schemeClr val="tx1"/>
              </a:solidFill>
              <a:latin typeface="+mn-lt"/>
              <a:ea typeface="+mn-ea"/>
              <a:cs typeface="+mn-cs"/>
            </a:endParaRPr>
          </a:p>
          <a:p>
            <a:pPr marL="914400" lvl="1" indent="-457200">
              <a:buAutoNum type="arabicPeriod" startAt="5"/>
            </a:pPr>
            <a:endParaRPr lang="en-US" sz="2400" baseline="0" dirty="0" smtClean="0"/>
          </a:p>
          <a:p>
            <a:pPr marL="800100" lvl="1" indent="-342900" algn="l">
              <a:buFont typeface="Arial" charset="0"/>
              <a:buAutoNum type="arabicPeriod" startAt="4"/>
            </a:pPr>
            <a:endParaRPr lang="en-US" sz="1400" baseline="0" dirty="0" smtClean="0"/>
          </a:p>
          <a:p>
            <a:pPr marL="1257300" lvl="2" indent="-342900" algn="l">
              <a:buFont typeface="Arial" pitchFamily="34" charset="0"/>
              <a:buAutoNum type="arabicPeriod"/>
            </a:pPr>
            <a:endParaRPr lang="en-US" sz="1400" baseline="0" dirty="0" smtClean="0"/>
          </a:p>
          <a:p>
            <a:pPr marL="800100" lvl="1" indent="-342900" algn="l">
              <a:buFont typeface="Arial" pitchFamily="34" charset="0"/>
              <a:buAutoNum type="arabicPeriod"/>
            </a:pPr>
            <a:endParaRPr lang="en-US" sz="1400" baseline="0" dirty="0" smtClean="0"/>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46</a:t>
            </a:fld>
            <a:endParaRPr lang="en-US" smtClean="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pPr marL="285750" lvl="0" indent="-285750" algn="l">
              <a:buFontTx/>
              <a:buChar char="-"/>
            </a:pPr>
            <a:r>
              <a:rPr lang="en-US" sz="1400" baseline="0" dirty="0" smtClean="0"/>
              <a:t>Very little logic</a:t>
            </a:r>
          </a:p>
          <a:p>
            <a:pPr marL="742950" lvl="1" indent="-285750" algn="l">
              <a:buFontTx/>
              <a:buChar char="-"/>
            </a:pPr>
            <a:r>
              <a:rPr lang="en-US" sz="1400" baseline="0" dirty="0" smtClean="0"/>
              <a:t>Glorified traffic cop that directs input from the view either down the service road and back to the view, in a different direction (redirect, </a:t>
            </a:r>
            <a:r>
              <a:rPr lang="en-US" sz="1400" baseline="0" dirty="0" err="1" smtClean="0"/>
              <a:t>etc</a:t>
            </a:r>
            <a:r>
              <a:rPr lang="en-US" sz="1400" baseline="0" dirty="0" smtClean="0"/>
              <a:t>), or to turn around if invalid</a:t>
            </a:r>
          </a:p>
          <a:p>
            <a:pPr marL="285750" lvl="0" indent="-285750" algn="l">
              <a:buFontTx/>
              <a:buChar char="-"/>
            </a:pPr>
            <a:r>
              <a:rPr lang="en-US" sz="1400" baseline="0" dirty="0" smtClean="0"/>
              <a:t>Loosely coupled</a:t>
            </a:r>
          </a:p>
          <a:p>
            <a:pPr marL="742950" lvl="1" indent="-285750" algn="l">
              <a:buFontTx/>
              <a:buChar char="-"/>
            </a:pPr>
            <a:r>
              <a:rPr lang="en-US" sz="1400" baseline="0" dirty="0" smtClean="0"/>
              <a:t>Dependencies should be injected</a:t>
            </a:r>
          </a:p>
          <a:p>
            <a:pPr marL="285750" lvl="0" indent="-285750" algn="l">
              <a:buFontTx/>
              <a:buChar char="-"/>
            </a:pPr>
            <a:r>
              <a:rPr lang="en-US" sz="1400" baseline="0" dirty="0" smtClean="0"/>
              <a:t>Things to be tested</a:t>
            </a:r>
          </a:p>
          <a:p>
            <a:pPr marL="742950" lvl="1" indent="-285750" algn="l">
              <a:buFontTx/>
              <a:buChar char="-"/>
            </a:pPr>
            <a:r>
              <a:rPr lang="en-US" sz="1400" baseline="0" dirty="0" smtClean="0"/>
              <a:t>Takes Correct Action</a:t>
            </a:r>
          </a:p>
          <a:p>
            <a:pPr marL="1200150" lvl="2" indent="-285750" algn="l">
              <a:buFontTx/>
              <a:buChar char="-"/>
            </a:pPr>
            <a:r>
              <a:rPr lang="en-US" sz="1400" baseline="0" dirty="0" smtClean="0"/>
              <a:t>Redirects to the correct view</a:t>
            </a:r>
          </a:p>
          <a:p>
            <a:pPr marL="1200150" lvl="2" indent="-285750" algn="l">
              <a:buFontTx/>
              <a:buChar char="-"/>
            </a:pPr>
            <a:r>
              <a:rPr lang="en-US" sz="1400" baseline="0" dirty="0" smtClean="0"/>
              <a:t>Returns correct view</a:t>
            </a:r>
          </a:p>
          <a:p>
            <a:pPr marL="1200150" lvl="2" indent="-285750" algn="l">
              <a:buFontTx/>
              <a:buChar char="-"/>
            </a:pPr>
            <a:r>
              <a:rPr lang="en-US" sz="1400" baseline="0" dirty="0" smtClean="0"/>
              <a:t>Includes correct model </a:t>
            </a:r>
          </a:p>
          <a:p>
            <a:pPr marL="742950" lvl="1" indent="-285750" algn="l">
              <a:buFontTx/>
              <a:buChar char="-"/>
            </a:pPr>
            <a:endParaRPr lang="en-US" sz="1400" baseline="0" dirty="0" smtClean="0"/>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47</a:t>
            </a:fld>
            <a:endParaRPr lang="en-US" smtClean="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pPr marL="342900" lvl="0" indent="-342900" algn="l">
              <a:buFont typeface="Arial" pitchFamily="34" charset="0"/>
              <a:buAutoNum type="arabicPeriod"/>
            </a:pPr>
            <a:r>
              <a:rPr lang="en-US" sz="1400" b="1" i="1" baseline="0" dirty="0" smtClean="0"/>
              <a:t>Isolating the Controller</a:t>
            </a:r>
          </a:p>
          <a:p>
            <a:pPr marL="800100" lvl="1" indent="-342900" algn="l">
              <a:buFont typeface="Arial" pitchFamily="34" charset="0"/>
              <a:buAutoNum type="arabicPeriod"/>
            </a:pPr>
            <a:r>
              <a:rPr lang="en-US" sz="1400" baseline="0" dirty="0" smtClean="0"/>
              <a:t>Resolver and StructureMap</a:t>
            </a:r>
          </a:p>
          <a:p>
            <a:pPr marL="800100" lvl="1" indent="-342900" algn="l">
              <a:buFont typeface="Arial" pitchFamily="34" charset="0"/>
              <a:buAutoNum type="arabicPeriod"/>
            </a:pPr>
            <a:r>
              <a:rPr lang="en-US" sz="1400" baseline="0" dirty="0" smtClean="0"/>
              <a:t>Common -&gt; Interfaces -&gt; </a:t>
            </a:r>
            <a:r>
              <a:rPr lang="en-US" sz="1400" baseline="0" dirty="0" err="1" smtClean="0"/>
              <a:t>IPersonService</a:t>
            </a:r>
            <a:endParaRPr lang="en-US" sz="1400" baseline="0" dirty="0" smtClean="0"/>
          </a:p>
          <a:p>
            <a:pPr marL="800100" lvl="1" indent="-342900" algn="l">
              <a:buFont typeface="Arial" pitchFamily="34" charset="0"/>
              <a:buAutoNum type="arabicPeriod"/>
            </a:pPr>
            <a:r>
              <a:rPr lang="en-US" sz="1400" baseline="0" dirty="0" smtClean="0"/>
              <a:t>Service -&gt; </a:t>
            </a:r>
            <a:r>
              <a:rPr lang="en-US" sz="1400" baseline="0" dirty="0" err="1" smtClean="0"/>
              <a:t>PersonService</a:t>
            </a:r>
            <a:endParaRPr lang="en-US" sz="1400" baseline="0" dirty="0" smtClean="0"/>
          </a:p>
          <a:p>
            <a:pPr marL="800100" lvl="1" indent="-342900" algn="l">
              <a:buFont typeface="Arial" pitchFamily="34" charset="0"/>
              <a:buAutoNum type="arabicPeriod"/>
            </a:pPr>
            <a:r>
              <a:rPr lang="en-US" sz="1400" baseline="0" dirty="0" smtClean="0"/>
              <a:t>Controller Project</a:t>
            </a:r>
          </a:p>
          <a:p>
            <a:pPr marL="1200150" lvl="2" indent="-285750" algn="l">
              <a:buFontTx/>
              <a:buChar char="-"/>
            </a:pPr>
            <a:r>
              <a:rPr lang="en-US" sz="1400" baseline="0" dirty="0" smtClean="0"/>
              <a:t>Yes, I put my controller’s in their own project…explain why</a:t>
            </a:r>
          </a:p>
          <a:p>
            <a:pPr marL="1200150" lvl="2" indent="-285750" algn="l">
              <a:buFontTx/>
              <a:buChar char="-"/>
            </a:pPr>
            <a:r>
              <a:rPr lang="en-US" sz="1400" baseline="0" dirty="0" smtClean="0"/>
              <a:t>Show </a:t>
            </a:r>
            <a:r>
              <a:rPr lang="en-US" sz="1400" baseline="0" dirty="0" err="1" smtClean="0"/>
              <a:t>Global.asax.cs</a:t>
            </a:r>
            <a:r>
              <a:rPr lang="en-US" sz="1400" baseline="0" dirty="0" smtClean="0"/>
              <a:t> and how controller project is handled with routing</a:t>
            </a:r>
          </a:p>
          <a:p>
            <a:pPr marL="1200150" lvl="2" indent="-285750" algn="l">
              <a:buFontTx/>
              <a:buChar char="-"/>
            </a:pPr>
            <a:r>
              <a:rPr lang="en-US" sz="1400" baseline="0" dirty="0" err="1" smtClean="0"/>
              <a:t>PersonController</a:t>
            </a:r>
            <a:endParaRPr lang="en-US" sz="1400" baseline="0" dirty="0" smtClean="0"/>
          </a:p>
          <a:p>
            <a:pPr marL="1657350" lvl="3" indent="-285750" algn="l">
              <a:buFontTx/>
              <a:buChar char="-"/>
            </a:pPr>
            <a:r>
              <a:rPr lang="en-US" sz="1400" baseline="0" dirty="0" smtClean="0"/>
              <a:t>Every controller will need an </a:t>
            </a:r>
            <a:r>
              <a:rPr lang="en-US" sz="1400" baseline="0" dirty="0" err="1" smtClean="0"/>
              <a:t>ILoggingService</a:t>
            </a:r>
            <a:r>
              <a:rPr lang="en-US" sz="1400" baseline="0" dirty="0" smtClean="0"/>
              <a:t> and an I[controller name]Service</a:t>
            </a:r>
          </a:p>
          <a:p>
            <a:pPr marL="1657350" lvl="3" indent="-285750" algn="l">
              <a:buFontTx/>
              <a:buChar char="-"/>
            </a:pPr>
            <a:r>
              <a:rPr lang="en-US" sz="1400" baseline="0" dirty="0" smtClean="0"/>
              <a:t>What if there was a way to not have to wire up the dependencies manually for each controller?</a:t>
            </a:r>
          </a:p>
          <a:p>
            <a:pPr marL="1657350" lvl="3" indent="-285750" algn="l">
              <a:buFontTx/>
              <a:buChar char="-"/>
            </a:pPr>
            <a:r>
              <a:rPr lang="en-US" sz="1400" baseline="0" dirty="0" smtClean="0"/>
              <a:t>Custom Controller Factory</a:t>
            </a:r>
          </a:p>
          <a:p>
            <a:pPr marL="2114550" lvl="4" indent="-285750" algn="l">
              <a:buFontTx/>
              <a:buChar char="-"/>
            </a:pPr>
            <a:r>
              <a:rPr lang="en-US" sz="1400" baseline="0" dirty="0" smtClean="0"/>
              <a:t>Out of the box the default controller factory just resolves controllers using the default naming convention</a:t>
            </a:r>
          </a:p>
          <a:p>
            <a:pPr marL="2114550" lvl="4" indent="-285750" algn="l">
              <a:buFontTx/>
              <a:buChar char="-"/>
            </a:pPr>
            <a:r>
              <a:rPr lang="en-US" sz="1400" baseline="0" dirty="0" smtClean="0"/>
              <a:t>You can create a custom controller factory to add functionality and/or override the default functionality</a:t>
            </a:r>
          </a:p>
          <a:p>
            <a:pPr marL="2114550" lvl="4" indent="-285750" algn="l">
              <a:buFontTx/>
              <a:buChar char="-"/>
            </a:pPr>
            <a:r>
              <a:rPr lang="en-US" sz="1400" baseline="0" dirty="0" smtClean="0"/>
              <a:t>In this case we are going to pimp out the default controller factory with StructureMap</a:t>
            </a:r>
          </a:p>
          <a:p>
            <a:pPr marL="2114550" lvl="4" indent="-285750" algn="l">
              <a:buFontTx/>
              <a:buChar char="-"/>
            </a:pPr>
            <a:r>
              <a:rPr lang="en-US" sz="1400" baseline="0" dirty="0" smtClean="0"/>
              <a:t>Explain </a:t>
            </a:r>
            <a:r>
              <a:rPr lang="en-US" sz="1400" baseline="0" dirty="0" err="1" smtClean="0"/>
              <a:t>GetControllerInstance</a:t>
            </a:r>
            <a:endParaRPr lang="en-US" sz="1400" baseline="0" dirty="0" smtClean="0"/>
          </a:p>
          <a:p>
            <a:pPr marL="2114550" lvl="4" indent="-285750" algn="l">
              <a:buFontTx/>
              <a:buChar char="-"/>
            </a:pPr>
            <a:r>
              <a:rPr lang="en-US" sz="1400" baseline="0" dirty="0" smtClean="0"/>
              <a:t>Show how we are using StructureMap and the </a:t>
            </a:r>
            <a:r>
              <a:rPr lang="en-US" sz="1400" baseline="0" dirty="0" err="1" smtClean="0"/>
              <a:t>IContainer</a:t>
            </a:r>
            <a:endParaRPr lang="en-US" sz="1400" baseline="0" dirty="0" smtClean="0"/>
          </a:p>
          <a:p>
            <a:pPr marL="2114550" lvl="4" indent="-285750" algn="l">
              <a:buFontTx/>
              <a:buChar char="-"/>
            </a:pPr>
            <a:r>
              <a:rPr lang="en-US" sz="1400" baseline="0" dirty="0" smtClean="0"/>
              <a:t>And we need to tell ASP.NET MVC to use the Custom Controller Factory</a:t>
            </a:r>
          </a:p>
          <a:p>
            <a:pPr marL="2571750" lvl="5" indent="-285750" algn="l">
              <a:buFontTx/>
              <a:buChar char="-"/>
            </a:pPr>
            <a:r>
              <a:rPr lang="en-US" sz="1400" baseline="0" dirty="0" err="1" smtClean="0"/>
              <a:t>Global.asax.cs</a:t>
            </a:r>
            <a:endParaRPr lang="en-US" sz="1400" baseline="0" dirty="0" smtClean="0"/>
          </a:p>
          <a:p>
            <a:pPr lvl="6"/>
            <a:r>
              <a:rPr lang="en-US" sz="1200" kern="1200" dirty="0" smtClean="0">
                <a:solidFill>
                  <a:schemeClr val="tx1"/>
                </a:solidFill>
                <a:latin typeface="+mn-lt"/>
                <a:ea typeface="+mn-ea"/>
                <a:cs typeface="+mn-cs"/>
              </a:rPr>
              <a:t>private void </a:t>
            </a:r>
            <a:r>
              <a:rPr lang="en-US" sz="1200" kern="1200" dirty="0" err="1" smtClean="0">
                <a:solidFill>
                  <a:schemeClr val="tx1"/>
                </a:solidFill>
                <a:latin typeface="+mn-lt"/>
                <a:ea typeface="+mn-ea"/>
                <a:cs typeface="+mn-cs"/>
              </a:rPr>
              <a:t>SetControllerFactory</a:t>
            </a:r>
            <a:r>
              <a:rPr lang="en-US" sz="1200" kern="1200" dirty="0" smtClean="0">
                <a:solidFill>
                  <a:schemeClr val="tx1"/>
                </a:solidFill>
                <a:latin typeface="+mn-lt"/>
                <a:ea typeface="+mn-ea"/>
                <a:cs typeface="+mn-cs"/>
              </a:rPr>
              <a:t>() {</a:t>
            </a:r>
          </a:p>
          <a:p>
            <a:pPr lvl="6"/>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ControllerBuilder.Current.SetControllerFactory</a:t>
            </a:r>
            <a:r>
              <a:rPr lang="en-US" sz="1200" kern="1200" dirty="0" smtClean="0">
                <a:solidFill>
                  <a:schemeClr val="tx1"/>
                </a:solidFill>
                <a:latin typeface="+mn-lt"/>
                <a:ea typeface="+mn-ea"/>
                <a:cs typeface="+mn-cs"/>
              </a:rPr>
              <a:t>(new </a:t>
            </a:r>
            <a:r>
              <a:rPr lang="en-US" sz="1200" kern="1200" dirty="0" err="1" smtClean="0">
                <a:solidFill>
                  <a:schemeClr val="tx1"/>
                </a:solidFill>
                <a:latin typeface="+mn-lt"/>
                <a:ea typeface="+mn-ea"/>
                <a:cs typeface="+mn-cs"/>
              </a:rPr>
              <a:t>ControllerFactory</a:t>
            </a:r>
            <a:r>
              <a:rPr lang="en-US" sz="1200" kern="1200" dirty="0" smtClean="0">
                <a:solidFill>
                  <a:schemeClr val="tx1"/>
                </a:solidFill>
                <a:latin typeface="+mn-lt"/>
                <a:ea typeface="+mn-ea"/>
                <a:cs typeface="+mn-cs"/>
              </a:rPr>
              <a:t>());</a:t>
            </a:r>
          </a:p>
          <a:p>
            <a:pPr lvl="6"/>
            <a:r>
              <a:rPr lang="en-US" sz="1200" kern="1200" dirty="0" smtClean="0">
                <a:solidFill>
                  <a:schemeClr val="tx1"/>
                </a:solidFill>
                <a:latin typeface="+mn-lt"/>
                <a:ea typeface="+mn-ea"/>
                <a:cs typeface="+mn-cs"/>
              </a:rPr>
              <a:t>        }</a:t>
            </a:r>
          </a:p>
          <a:p>
            <a:pPr lvl="6"/>
            <a:r>
              <a:rPr lang="en-US" sz="1200" kern="1200" baseline="0" dirty="0" smtClean="0">
                <a:solidFill>
                  <a:schemeClr val="tx1"/>
                </a:solidFill>
                <a:latin typeface="+mn-lt"/>
                <a:ea typeface="+mn-ea"/>
                <a:cs typeface="+mn-cs"/>
              </a:rPr>
              <a:t>	</a:t>
            </a:r>
            <a:endParaRPr lang="en-US" sz="2400" baseline="0" dirty="0" smtClean="0"/>
          </a:p>
          <a:p>
            <a:pPr marL="2114550" lvl="4" indent="-285750" algn="l">
              <a:buFontTx/>
              <a:buChar char="-"/>
            </a:pPr>
            <a:r>
              <a:rPr lang="en-US" sz="1400" baseline="0" dirty="0" smtClean="0"/>
              <a:t>And then change the Customer Controller to accept the 2 dependencies as inputs</a:t>
            </a:r>
          </a:p>
          <a:p>
            <a:pPr marL="2114550" lvl="4" indent="-285750" algn="l">
              <a:buFontTx/>
              <a:buChar char="-"/>
            </a:pPr>
            <a:r>
              <a:rPr lang="en-US" sz="1400" baseline="0" dirty="0" smtClean="0"/>
              <a:t>That’s it the combination of ASP.NET MVC and having a StructureMap container in our Controller Factory allows our controllers to automatically resolve their dependencies!</a:t>
            </a:r>
          </a:p>
          <a:p>
            <a:pPr marL="1200150" lvl="2" indent="-285750" algn="l">
              <a:buFontTx/>
              <a:buChar char="-"/>
            </a:pPr>
            <a:endParaRPr lang="en-US" sz="1400" baseline="0" dirty="0" smtClean="0"/>
          </a:p>
          <a:p>
            <a:pPr marL="1200150" lvl="2" indent="-285750" algn="l">
              <a:buFontTx/>
              <a:buChar char="-"/>
            </a:pPr>
            <a:endParaRPr lang="en-US" sz="1400" baseline="0" dirty="0" smtClean="0"/>
          </a:p>
          <a:p>
            <a:pPr marL="342900" lvl="0" indent="-342900" algn="l">
              <a:buFontTx/>
              <a:buAutoNum type="arabicPeriod" startAt="2"/>
            </a:pPr>
            <a:r>
              <a:rPr lang="en-US" sz="1400" b="1" i="1" baseline="0" dirty="0" smtClean="0"/>
              <a:t>Testing the Controller</a:t>
            </a:r>
          </a:p>
          <a:p>
            <a:pPr marL="742950" lvl="1" indent="-285750" algn="l">
              <a:buFontTx/>
              <a:buChar char="-"/>
            </a:pPr>
            <a:r>
              <a:rPr lang="en-US" sz="1400" b="0" i="0" baseline="0" dirty="0" smtClean="0"/>
              <a:t>Open the controller test class, talk about the usage of fakes</a:t>
            </a:r>
          </a:p>
          <a:p>
            <a:pPr marL="742950" lvl="1" indent="-285750" algn="l">
              <a:buFontTx/>
              <a:buChar char="-"/>
            </a:pPr>
            <a:r>
              <a:rPr lang="en-US" sz="1400" b="0" i="0" baseline="0" dirty="0" smtClean="0"/>
              <a:t>In order to test that the correct view is being returned or we are redirecting as necessary or the correct model is being returned we could write some really ugly low-level code that interrogates the controller context…or we could use MVCContrib</a:t>
            </a:r>
          </a:p>
          <a:p>
            <a:pPr marL="742950" lvl="1" indent="-285750" algn="l">
              <a:buFontTx/>
              <a:buChar char="-"/>
            </a:pPr>
            <a:r>
              <a:rPr lang="en-US" sz="1400" b="0" i="0" baseline="0" dirty="0" smtClean="0"/>
              <a:t>NuGet MvcContrib.MVC3.TestHelper (don’t install – already installed)</a:t>
            </a:r>
          </a:p>
          <a:p>
            <a:pPr marL="742950" lvl="1" indent="-285750" algn="l">
              <a:buFontTx/>
              <a:buChar char="-"/>
            </a:pPr>
            <a:r>
              <a:rPr lang="en-US" sz="1400" b="0" i="0" baseline="0" dirty="0" smtClean="0"/>
              <a:t>So let’s test that our Index controller method returns a view named “Index”</a:t>
            </a:r>
          </a:p>
          <a:p>
            <a:pPr marL="1200150" lvl="2" indent="-285750" algn="l">
              <a:buFontTx/>
              <a:buChar char="-"/>
            </a:pPr>
            <a:r>
              <a:rPr lang="en-US" sz="1400" b="0" i="0" baseline="0" dirty="0" smtClean="0"/>
              <a:t>[</a:t>
            </a:r>
            <a:r>
              <a:rPr lang="en-US" sz="1400" b="0" i="0" baseline="0" dirty="0" err="1" smtClean="0"/>
              <a:t>TestMethod</a:t>
            </a:r>
            <a:r>
              <a:rPr lang="en-US" sz="1400" b="0" i="0" baseline="0" dirty="0" smtClean="0"/>
              <a:t>]</a:t>
            </a:r>
          </a:p>
          <a:p>
            <a:pPr marL="1200150" lvl="2" indent="-285750" algn="l">
              <a:buFontTx/>
              <a:buChar char="-"/>
            </a:pPr>
            <a:r>
              <a:rPr lang="en-US" sz="1400" b="0" i="0" baseline="0" dirty="0" smtClean="0"/>
              <a:t>        public void </a:t>
            </a:r>
            <a:r>
              <a:rPr lang="en-US" sz="1400" b="0" i="0" baseline="0" dirty="0" err="1" smtClean="0"/>
              <a:t>Index_ShouldReturn_ViewNamed_Index</a:t>
            </a:r>
            <a:r>
              <a:rPr lang="en-US" sz="1400" b="0" i="0" baseline="0" dirty="0" smtClean="0"/>
              <a:t>() {</a:t>
            </a:r>
          </a:p>
          <a:p>
            <a:pPr marL="1200150" lvl="2" indent="-285750" algn="l">
              <a:buFontTx/>
              <a:buChar char="-"/>
            </a:pPr>
            <a:r>
              <a:rPr lang="en-US" sz="1400" b="0" i="0" baseline="0" dirty="0" smtClean="0"/>
              <a:t>            //Arrange</a:t>
            </a:r>
          </a:p>
          <a:p>
            <a:pPr marL="1200150" lvl="2" indent="-285750" algn="l">
              <a:buFontTx/>
              <a:buChar char="-"/>
            </a:pPr>
            <a:r>
              <a:rPr lang="en-US" sz="1400" b="0" i="0" baseline="0" dirty="0" smtClean="0"/>
              <a:t>            </a:t>
            </a:r>
            <a:r>
              <a:rPr lang="en-US" sz="1400" b="0" i="0" baseline="0" dirty="0" err="1" smtClean="0"/>
              <a:t>CustomerController</a:t>
            </a:r>
            <a:r>
              <a:rPr lang="en-US" sz="1400" b="0" i="0" baseline="0" dirty="0" smtClean="0"/>
              <a:t> controller = new </a:t>
            </a:r>
            <a:r>
              <a:rPr lang="en-US" sz="1400" b="0" i="0" baseline="0" dirty="0" err="1" smtClean="0"/>
              <a:t>CustomerController</a:t>
            </a:r>
            <a:r>
              <a:rPr lang="en-US" sz="1400" b="0" i="0" baseline="0" dirty="0" smtClean="0"/>
              <a:t>(_</a:t>
            </a:r>
            <a:r>
              <a:rPr lang="en-US" sz="1400" b="0" i="0" baseline="0" dirty="0" err="1" smtClean="0"/>
              <a:t>loggingService</a:t>
            </a:r>
            <a:r>
              <a:rPr lang="en-US" sz="1400" b="0" i="0" baseline="0" dirty="0" smtClean="0"/>
              <a:t>, _</a:t>
            </a:r>
            <a:r>
              <a:rPr lang="en-US" sz="1400" b="0" i="0" baseline="0" dirty="0" err="1" smtClean="0"/>
              <a:t>customerService</a:t>
            </a:r>
            <a:r>
              <a:rPr lang="en-US" sz="1400" b="0" i="0" baseline="0" dirty="0" smtClean="0"/>
              <a:t>);</a:t>
            </a:r>
          </a:p>
          <a:p>
            <a:pPr marL="1200150" lvl="2" indent="-285750" algn="l">
              <a:buFontTx/>
              <a:buChar char="-"/>
            </a:pPr>
            <a:r>
              <a:rPr lang="en-US" sz="1400" b="0" i="0" baseline="0" dirty="0" smtClean="0"/>
              <a:t>            //Act</a:t>
            </a:r>
          </a:p>
          <a:p>
            <a:pPr marL="1200150" lvl="2" indent="-285750" algn="l">
              <a:buFontTx/>
              <a:buChar char="-"/>
            </a:pPr>
            <a:r>
              <a:rPr lang="en-US" sz="1400" b="0" i="0" baseline="0" dirty="0" smtClean="0"/>
              <a:t>            </a:t>
            </a:r>
            <a:r>
              <a:rPr lang="en-US" sz="1400" b="0" i="0" baseline="0" dirty="0" err="1" smtClean="0"/>
              <a:t>ActionResult</a:t>
            </a:r>
            <a:r>
              <a:rPr lang="en-US" sz="1400" b="0" i="0" baseline="0" dirty="0" smtClean="0"/>
              <a:t> result = </a:t>
            </a:r>
            <a:r>
              <a:rPr lang="en-US" sz="1400" b="0" i="0" baseline="0" dirty="0" err="1" smtClean="0"/>
              <a:t>controller.Index</a:t>
            </a:r>
            <a:r>
              <a:rPr lang="en-US" sz="1400" b="0" i="0" baseline="0" dirty="0" smtClean="0"/>
              <a:t>(1);</a:t>
            </a:r>
          </a:p>
          <a:p>
            <a:pPr marL="1200150" lvl="2" indent="-285750" algn="l">
              <a:buFontTx/>
              <a:buChar char="-"/>
            </a:pPr>
            <a:r>
              <a:rPr lang="en-US" sz="1400" b="0" i="0" baseline="0" dirty="0" smtClean="0"/>
              <a:t>            //Assert</a:t>
            </a:r>
          </a:p>
          <a:p>
            <a:pPr marL="1200150" lvl="2" indent="-285750" algn="l">
              <a:buFontTx/>
              <a:buChar char="-"/>
            </a:pPr>
            <a:r>
              <a:rPr lang="en-US" sz="1400" b="0" i="0" baseline="0" dirty="0" smtClean="0"/>
              <a:t>            </a:t>
            </a:r>
            <a:r>
              <a:rPr lang="en-US" sz="1400" b="0" i="0" baseline="0" dirty="0" err="1" smtClean="0"/>
              <a:t>result.AssertViewRendered</a:t>
            </a:r>
            <a:r>
              <a:rPr lang="en-US" sz="1400" b="0" i="0" baseline="0" dirty="0" smtClean="0"/>
              <a:t>().</a:t>
            </a:r>
            <a:r>
              <a:rPr lang="en-US" sz="1400" b="0" i="0" baseline="0" dirty="0" err="1" smtClean="0"/>
              <a:t>ForView</a:t>
            </a:r>
            <a:r>
              <a:rPr lang="en-US" sz="1400" b="0" i="0" baseline="0" dirty="0" smtClean="0"/>
              <a:t>("Index");</a:t>
            </a:r>
          </a:p>
          <a:p>
            <a:pPr marL="1200150" lvl="2" indent="-285750" algn="l">
              <a:buFontTx/>
              <a:buChar char="-"/>
            </a:pPr>
            <a:r>
              <a:rPr lang="en-US" sz="1400" b="0" i="0" baseline="0" dirty="0" smtClean="0"/>
              <a:t>        }</a:t>
            </a:r>
          </a:p>
          <a:p>
            <a:pPr marL="742950" lvl="1" indent="-285750" algn="l">
              <a:buFontTx/>
              <a:buChar char="-"/>
            </a:pPr>
            <a:r>
              <a:rPr lang="en-US" sz="1400" b="0" i="0" baseline="0" dirty="0" smtClean="0"/>
              <a:t>And now we can write a test to make sure the model being returned is the correct type</a:t>
            </a:r>
          </a:p>
          <a:p>
            <a:pPr marL="1200150" lvl="2" indent="-285750" algn="l">
              <a:buFontTx/>
              <a:buChar char="-"/>
            </a:pPr>
            <a:r>
              <a:rPr lang="en-US" sz="1400" b="0" i="0" baseline="0" dirty="0" smtClean="0"/>
              <a:t>[</a:t>
            </a:r>
            <a:r>
              <a:rPr lang="en-US" sz="1400" b="0" i="0" baseline="0" dirty="0" err="1" smtClean="0"/>
              <a:t>TestMethod</a:t>
            </a:r>
            <a:r>
              <a:rPr lang="en-US" sz="1400" b="0" i="0" baseline="0" dirty="0" smtClean="0"/>
              <a:t>]</a:t>
            </a:r>
          </a:p>
          <a:p>
            <a:pPr marL="1200150" lvl="2" indent="-285750" algn="l">
              <a:buFontTx/>
              <a:buChar char="-"/>
            </a:pPr>
            <a:r>
              <a:rPr lang="en-US" sz="1400" b="0" i="0" baseline="0" dirty="0" smtClean="0"/>
              <a:t>        public void </a:t>
            </a:r>
            <a:r>
              <a:rPr lang="en-US" sz="1400" b="0" i="0" baseline="0" dirty="0" err="1" smtClean="0"/>
              <a:t>Index_ShouldReturn_ViewWithModelofType_Customer</a:t>
            </a:r>
            <a:r>
              <a:rPr lang="en-US" sz="1400" b="0" i="0" baseline="0" dirty="0" smtClean="0"/>
              <a:t>() {</a:t>
            </a:r>
          </a:p>
          <a:p>
            <a:pPr marL="1200150" lvl="2" indent="-285750" algn="l">
              <a:buFontTx/>
              <a:buChar char="-"/>
            </a:pPr>
            <a:r>
              <a:rPr lang="en-US" sz="1400" b="0" i="0" baseline="0" dirty="0" smtClean="0"/>
              <a:t>            //Arrange</a:t>
            </a:r>
          </a:p>
          <a:p>
            <a:pPr marL="1200150" lvl="2" indent="-285750" algn="l">
              <a:buFontTx/>
              <a:buChar char="-"/>
            </a:pPr>
            <a:r>
              <a:rPr lang="en-US" sz="1400" b="0" i="0" baseline="0" dirty="0" smtClean="0"/>
              <a:t>            </a:t>
            </a:r>
            <a:r>
              <a:rPr lang="en-US" sz="1400" b="0" i="0" baseline="0" dirty="0" err="1" smtClean="0"/>
              <a:t>CustomerController</a:t>
            </a:r>
            <a:r>
              <a:rPr lang="en-US" sz="1400" b="0" i="0" baseline="0" dirty="0" smtClean="0"/>
              <a:t> controller = new </a:t>
            </a:r>
            <a:r>
              <a:rPr lang="en-US" sz="1400" b="0" i="0" baseline="0" dirty="0" err="1" smtClean="0"/>
              <a:t>CustomerController</a:t>
            </a:r>
            <a:r>
              <a:rPr lang="en-US" sz="1400" b="0" i="0" baseline="0" dirty="0" smtClean="0"/>
              <a:t>(_</a:t>
            </a:r>
            <a:r>
              <a:rPr lang="en-US" sz="1400" b="0" i="0" baseline="0" dirty="0" err="1" smtClean="0"/>
              <a:t>loggingService</a:t>
            </a:r>
            <a:r>
              <a:rPr lang="en-US" sz="1400" b="0" i="0" baseline="0" dirty="0" smtClean="0"/>
              <a:t>, _</a:t>
            </a:r>
            <a:r>
              <a:rPr lang="en-US" sz="1400" b="0" i="0" baseline="0" dirty="0" err="1" smtClean="0"/>
              <a:t>customerService</a:t>
            </a:r>
            <a:r>
              <a:rPr lang="en-US" sz="1400" b="0" i="0" baseline="0" dirty="0" smtClean="0"/>
              <a:t>);</a:t>
            </a:r>
          </a:p>
          <a:p>
            <a:pPr marL="1200150" lvl="2" indent="-285750" algn="l">
              <a:buFontTx/>
              <a:buChar char="-"/>
            </a:pPr>
            <a:r>
              <a:rPr lang="en-US" sz="1400" b="0" i="0" baseline="0" dirty="0" smtClean="0"/>
              <a:t>            //Act</a:t>
            </a:r>
          </a:p>
          <a:p>
            <a:pPr marL="1200150" lvl="2" indent="-285750" algn="l">
              <a:buFontTx/>
              <a:buChar char="-"/>
            </a:pPr>
            <a:r>
              <a:rPr lang="en-US" sz="1400" b="0" i="0" baseline="0" dirty="0" smtClean="0"/>
              <a:t>            </a:t>
            </a:r>
            <a:r>
              <a:rPr lang="en-US" sz="1400" b="0" i="0" baseline="0" dirty="0" err="1" smtClean="0"/>
              <a:t>ActionResult</a:t>
            </a:r>
            <a:r>
              <a:rPr lang="en-US" sz="1400" b="0" i="0" baseline="0" dirty="0" smtClean="0"/>
              <a:t> result = </a:t>
            </a:r>
            <a:r>
              <a:rPr lang="en-US" sz="1400" b="0" i="0" baseline="0" dirty="0" err="1" smtClean="0"/>
              <a:t>controller.Index</a:t>
            </a:r>
            <a:r>
              <a:rPr lang="en-US" sz="1400" b="0" i="0" baseline="0" dirty="0" smtClean="0"/>
              <a:t>(1);</a:t>
            </a:r>
          </a:p>
          <a:p>
            <a:pPr marL="1200150" lvl="2" indent="-285750" algn="l">
              <a:buFontTx/>
              <a:buChar char="-"/>
            </a:pPr>
            <a:r>
              <a:rPr lang="en-US" sz="1400" b="0" i="0" baseline="0" dirty="0" smtClean="0"/>
              <a:t>            //Assert</a:t>
            </a:r>
          </a:p>
          <a:p>
            <a:pPr marL="1200150" lvl="2" indent="-285750" algn="l">
              <a:buFontTx/>
              <a:buChar char="-"/>
            </a:pPr>
            <a:r>
              <a:rPr lang="en-US" sz="1400" b="0" i="0" baseline="0" dirty="0" smtClean="0"/>
              <a:t>            </a:t>
            </a:r>
            <a:r>
              <a:rPr lang="en-US" sz="1400" b="0" i="0" baseline="0" dirty="0" err="1" smtClean="0"/>
              <a:t>Assert.IsInstanceOfType</a:t>
            </a:r>
            <a:r>
              <a:rPr lang="en-US" sz="1400" b="0" i="0" baseline="0" dirty="0" smtClean="0"/>
              <a:t>(((</a:t>
            </a:r>
            <a:r>
              <a:rPr lang="en-US" sz="1400" b="0" i="0" baseline="0" dirty="0" err="1" smtClean="0"/>
              <a:t>ViewResult</a:t>
            </a:r>
            <a:r>
              <a:rPr lang="en-US" sz="1400" b="0" i="0" baseline="0" dirty="0" smtClean="0"/>
              <a:t>) result).Model, </a:t>
            </a:r>
            <a:r>
              <a:rPr lang="en-US" sz="1400" b="0" i="0" baseline="0" dirty="0" err="1" smtClean="0"/>
              <a:t>typeof</a:t>
            </a:r>
            <a:r>
              <a:rPr lang="en-US" sz="1400" b="0" i="0" baseline="0" dirty="0" smtClean="0"/>
              <a:t> (</a:t>
            </a:r>
            <a:r>
              <a:rPr lang="en-US" sz="1400" b="0" i="0" baseline="0" dirty="0" err="1" smtClean="0"/>
              <a:t>Common.Domain.Customer</a:t>
            </a:r>
            <a:r>
              <a:rPr lang="en-US" sz="1400" b="0" i="0" baseline="0" dirty="0" smtClean="0"/>
              <a:t>));</a:t>
            </a:r>
          </a:p>
          <a:p>
            <a:pPr marL="1200150" lvl="2" indent="-285750" algn="l">
              <a:buFontTx/>
              <a:buChar char="-"/>
            </a:pPr>
            <a:r>
              <a:rPr lang="en-US" sz="1400" b="0" i="0" baseline="0" dirty="0" smtClean="0"/>
              <a:t>        }</a:t>
            </a:r>
          </a:p>
          <a:p>
            <a:pPr marL="742950" lvl="1" indent="-285750" algn="l">
              <a:buFontTx/>
              <a:buChar char="-"/>
            </a:pPr>
            <a:r>
              <a:rPr lang="en-US" sz="1400" b="0" i="0" baseline="0" dirty="0" smtClean="0"/>
              <a:t>Assert…blah </a:t>
            </a:r>
            <a:r>
              <a:rPr lang="en-US" sz="1400" b="0" i="0" baseline="0" dirty="0" err="1" smtClean="0"/>
              <a:t>blah</a:t>
            </a:r>
            <a:r>
              <a:rPr lang="en-US" sz="1400" b="0" i="0" baseline="0" dirty="0" smtClean="0"/>
              <a:t> </a:t>
            </a:r>
            <a:r>
              <a:rPr lang="en-US" sz="1400" b="0" i="0" baseline="0" dirty="0" err="1" smtClean="0"/>
              <a:t>blah</a:t>
            </a:r>
            <a:r>
              <a:rPr lang="en-US" sz="1400" b="0" i="0" baseline="0" dirty="0" smtClean="0"/>
              <a:t>, hard to read!</a:t>
            </a:r>
          </a:p>
          <a:p>
            <a:pPr marL="742950" lvl="1" indent="-285750" algn="l">
              <a:buFontTx/>
              <a:buChar char="-"/>
            </a:pPr>
            <a:r>
              <a:rPr lang="en-US" sz="1400" b="0" i="0" baseline="0" dirty="0" smtClean="0"/>
              <a:t>Should Assertion Library</a:t>
            </a:r>
          </a:p>
          <a:p>
            <a:pPr marL="1200150" lvl="2" indent="-285750" algn="l">
              <a:buFontTx/>
              <a:buChar char="-"/>
            </a:pPr>
            <a:r>
              <a:rPr lang="en-US" sz="1200" kern="1200" dirty="0" smtClean="0">
                <a:solidFill>
                  <a:schemeClr val="tx1"/>
                </a:solidFill>
                <a:latin typeface="+mn-lt"/>
                <a:ea typeface="+mn-ea"/>
                <a:cs typeface="+mn-cs"/>
              </a:rPr>
              <a:t>((</a:t>
            </a:r>
            <a:r>
              <a:rPr lang="en-US" sz="1200" kern="1200" dirty="0" err="1" smtClean="0">
                <a:solidFill>
                  <a:schemeClr val="tx1"/>
                </a:solidFill>
                <a:latin typeface="+mn-lt"/>
                <a:ea typeface="+mn-ea"/>
                <a:cs typeface="+mn-cs"/>
              </a:rPr>
              <a:t>ViewResult</a:t>
            </a:r>
            <a:r>
              <a:rPr lang="en-US" sz="1200" kern="1200" dirty="0" smtClean="0">
                <a:solidFill>
                  <a:schemeClr val="tx1"/>
                </a:solidFill>
                <a:latin typeface="+mn-lt"/>
                <a:ea typeface="+mn-ea"/>
                <a:cs typeface="+mn-cs"/>
              </a:rPr>
              <a:t>) result).</a:t>
            </a:r>
            <a:r>
              <a:rPr lang="en-US" sz="1200" kern="1200" dirty="0" err="1" smtClean="0">
                <a:solidFill>
                  <a:schemeClr val="tx1"/>
                </a:solidFill>
                <a:latin typeface="+mn-lt"/>
                <a:ea typeface="+mn-ea"/>
                <a:cs typeface="+mn-cs"/>
              </a:rPr>
              <a:t>Model.ShouldBeType</a:t>
            </a:r>
            <a:r>
              <a:rPr lang="en-US" sz="1200" kern="1200" dirty="0" smtClean="0">
                <a:solidFill>
                  <a:schemeClr val="tx1"/>
                </a:solidFill>
                <a:latin typeface="+mn-lt"/>
                <a:ea typeface="+mn-ea"/>
                <a:cs typeface="+mn-cs"/>
              </a:rPr>
              <a:t>&lt;</a:t>
            </a:r>
            <a:r>
              <a:rPr lang="en-US" sz="1200" kern="1200" dirty="0" err="1" smtClean="0">
                <a:solidFill>
                  <a:schemeClr val="tx1"/>
                </a:solidFill>
                <a:latin typeface="+mn-lt"/>
                <a:ea typeface="+mn-ea"/>
                <a:cs typeface="+mn-cs"/>
              </a:rPr>
              <a:t>Common.Domain.Customer</a:t>
            </a:r>
            <a:r>
              <a:rPr lang="en-US" sz="1200" kern="1200" dirty="0" smtClean="0">
                <a:solidFill>
                  <a:schemeClr val="tx1"/>
                </a:solidFill>
                <a:latin typeface="+mn-lt"/>
                <a:ea typeface="+mn-ea"/>
                <a:cs typeface="+mn-cs"/>
              </a:rPr>
              <a:t>&gt;();</a:t>
            </a:r>
          </a:p>
          <a:p>
            <a:pPr marL="742950" lvl="1" indent="-285750" algn="l">
              <a:buFontTx/>
              <a:buChar char="-"/>
            </a:pPr>
            <a:r>
              <a:rPr lang="en-US" sz="1200" kern="1200" dirty="0" smtClean="0">
                <a:solidFill>
                  <a:schemeClr val="tx1"/>
                </a:solidFill>
                <a:latin typeface="+mn-lt"/>
                <a:ea typeface="+mn-ea"/>
                <a:cs typeface="+mn-cs"/>
              </a:rPr>
              <a:t>Lastly we can test the redirect on our Post</a:t>
            </a:r>
          </a:p>
          <a:p>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TestMethod</a:t>
            </a:r>
            <a:r>
              <a:rPr lang="en-US" sz="1200" kern="1200" dirty="0" smtClean="0">
                <a:solidFill>
                  <a:schemeClr val="tx1"/>
                </a:solidFill>
                <a:latin typeface="+mn-lt"/>
                <a:ea typeface="+mn-ea"/>
                <a:cs typeface="+mn-cs"/>
              </a:rPr>
              <a:t>]</a:t>
            </a:r>
          </a:p>
          <a:p>
            <a:r>
              <a:rPr lang="en-US" sz="1200" kern="1200" dirty="0" smtClean="0">
                <a:solidFill>
                  <a:schemeClr val="tx1"/>
                </a:solidFill>
                <a:latin typeface="+mn-lt"/>
                <a:ea typeface="+mn-ea"/>
                <a:cs typeface="+mn-cs"/>
              </a:rPr>
              <a:t>	    public void IndexPost_ShouldRedirectTo_Step2() {</a:t>
            </a:r>
          </a:p>
          <a:p>
            <a:r>
              <a:rPr lang="en-US" sz="1200" kern="1200" dirty="0" smtClean="0">
                <a:solidFill>
                  <a:schemeClr val="tx1"/>
                </a:solidFill>
                <a:latin typeface="+mn-lt"/>
                <a:ea typeface="+mn-ea"/>
                <a:cs typeface="+mn-cs"/>
              </a:rPr>
              <a:t>	    //Arrange</a:t>
            </a:r>
          </a:p>
          <a:p>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CustomerController</a:t>
            </a:r>
            <a:r>
              <a:rPr lang="en-US" sz="1200" kern="1200" dirty="0" smtClean="0">
                <a:solidFill>
                  <a:schemeClr val="tx1"/>
                </a:solidFill>
                <a:latin typeface="+mn-lt"/>
                <a:ea typeface="+mn-ea"/>
                <a:cs typeface="+mn-cs"/>
              </a:rPr>
              <a:t> controller = new </a:t>
            </a:r>
            <a:r>
              <a:rPr lang="en-US" sz="1200" kern="1200" dirty="0" err="1" smtClean="0">
                <a:solidFill>
                  <a:schemeClr val="tx1"/>
                </a:solidFill>
                <a:latin typeface="+mn-lt"/>
                <a:ea typeface="+mn-ea"/>
                <a:cs typeface="+mn-cs"/>
              </a:rPr>
              <a:t>CustomerController</a:t>
            </a:r>
            <a:r>
              <a:rPr lang="en-US" sz="1200" kern="1200" dirty="0" smtClean="0">
                <a:solidFill>
                  <a:schemeClr val="tx1"/>
                </a:solidFill>
                <a:latin typeface="+mn-lt"/>
                <a:ea typeface="+mn-ea"/>
                <a:cs typeface="+mn-cs"/>
              </a:rPr>
              <a:t>(_</a:t>
            </a:r>
            <a:r>
              <a:rPr lang="en-US" sz="1200" kern="1200" dirty="0" err="1" smtClean="0">
                <a:solidFill>
                  <a:schemeClr val="tx1"/>
                </a:solidFill>
                <a:latin typeface="+mn-lt"/>
                <a:ea typeface="+mn-ea"/>
                <a:cs typeface="+mn-cs"/>
              </a:rPr>
              <a:t>loggingServiceFake</a:t>
            </a:r>
            <a:r>
              <a:rPr lang="en-US" sz="1200" kern="1200" dirty="0" smtClean="0">
                <a:solidFill>
                  <a:schemeClr val="tx1"/>
                </a:solidFill>
                <a:latin typeface="+mn-lt"/>
                <a:ea typeface="+mn-ea"/>
                <a:cs typeface="+mn-cs"/>
              </a:rPr>
              <a:t>, _</a:t>
            </a:r>
            <a:r>
              <a:rPr lang="en-US" sz="1200" kern="1200" dirty="0" err="1" smtClean="0">
                <a:solidFill>
                  <a:schemeClr val="tx1"/>
                </a:solidFill>
                <a:latin typeface="+mn-lt"/>
                <a:ea typeface="+mn-ea"/>
                <a:cs typeface="+mn-cs"/>
              </a:rPr>
              <a:t>customerServiceFake</a:t>
            </a:r>
            <a:r>
              <a:rPr lang="en-US" sz="1200" kern="1200" dirty="0" smtClean="0">
                <a:solidFill>
                  <a:schemeClr val="tx1"/>
                </a:solidFill>
                <a:latin typeface="+mn-lt"/>
                <a:ea typeface="+mn-ea"/>
                <a:cs typeface="+mn-cs"/>
              </a:rPr>
              <a:t>);</a:t>
            </a:r>
          </a:p>
          <a:p>
            <a:r>
              <a:rPr lang="en-US" sz="1200" kern="1200" dirty="0" smtClean="0">
                <a:solidFill>
                  <a:schemeClr val="tx1"/>
                </a:solidFill>
                <a:latin typeface="+mn-lt"/>
                <a:ea typeface="+mn-ea"/>
                <a:cs typeface="+mn-cs"/>
              </a:rPr>
              <a:t>	    //Act</a:t>
            </a:r>
          </a:p>
          <a:p>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ActionResult</a:t>
            </a:r>
            <a:r>
              <a:rPr lang="en-US" sz="1200" kern="1200" dirty="0" smtClean="0">
                <a:solidFill>
                  <a:schemeClr val="tx1"/>
                </a:solidFill>
                <a:latin typeface="+mn-lt"/>
                <a:ea typeface="+mn-ea"/>
                <a:cs typeface="+mn-cs"/>
              </a:rPr>
              <a:t> result = </a:t>
            </a:r>
            <a:r>
              <a:rPr lang="en-US" sz="1200" kern="1200" dirty="0" err="1" smtClean="0">
                <a:solidFill>
                  <a:schemeClr val="tx1"/>
                </a:solidFill>
                <a:latin typeface="+mn-lt"/>
                <a:ea typeface="+mn-ea"/>
                <a:cs typeface="+mn-cs"/>
              </a:rPr>
              <a:t>controller.Index</a:t>
            </a:r>
            <a:r>
              <a:rPr lang="en-US" sz="1200" kern="1200" dirty="0" smtClean="0">
                <a:solidFill>
                  <a:schemeClr val="tx1"/>
                </a:solidFill>
                <a:latin typeface="+mn-lt"/>
                <a:ea typeface="+mn-ea"/>
                <a:cs typeface="+mn-cs"/>
              </a:rPr>
              <a:t>(new </a:t>
            </a:r>
            <a:r>
              <a:rPr lang="en-US" sz="1200" kern="1200" dirty="0" err="1" smtClean="0">
                <a:solidFill>
                  <a:schemeClr val="tx1"/>
                </a:solidFill>
                <a:latin typeface="+mn-lt"/>
                <a:ea typeface="+mn-ea"/>
                <a:cs typeface="+mn-cs"/>
              </a:rPr>
              <a:t>Common.Domain.Customer</a:t>
            </a:r>
            <a:r>
              <a:rPr lang="en-US" sz="1200" kern="1200" dirty="0" smtClean="0">
                <a:solidFill>
                  <a:schemeClr val="tx1"/>
                </a:solidFill>
                <a:latin typeface="+mn-lt"/>
                <a:ea typeface="+mn-ea"/>
                <a:cs typeface="+mn-cs"/>
              </a:rPr>
              <a:t> {Id = 1});</a:t>
            </a:r>
          </a:p>
          <a:p>
            <a:r>
              <a:rPr lang="en-US" sz="1200" kern="1200" dirty="0" smtClean="0">
                <a:solidFill>
                  <a:schemeClr val="tx1"/>
                </a:solidFill>
                <a:latin typeface="+mn-lt"/>
                <a:ea typeface="+mn-ea"/>
                <a:cs typeface="+mn-cs"/>
              </a:rPr>
              <a:t>	    //Assert</a:t>
            </a:r>
          </a:p>
          <a:p>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result.AssertActionRedirect</a:t>
            </a:r>
            <a:r>
              <a:rPr lang="en-US" sz="1200" kern="1200" dirty="0" smtClean="0">
                <a:solidFill>
                  <a:schemeClr val="tx1"/>
                </a:solidFill>
                <a:latin typeface="+mn-lt"/>
                <a:ea typeface="+mn-ea"/>
                <a:cs typeface="+mn-cs"/>
              </a:rPr>
              <a:t>().</a:t>
            </a:r>
            <a:r>
              <a:rPr lang="en-US" sz="1200" kern="1200" dirty="0" err="1" smtClean="0">
                <a:solidFill>
                  <a:schemeClr val="tx1"/>
                </a:solidFill>
                <a:latin typeface="+mn-lt"/>
                <a:ea typeface="+mn-ea"/>
                <a:cs typeface="+mn-cs"/>
              </a:rPr>
              <a:t>ToAction</a:t>
            </a:r>
            <a:r>
              <a:rPr lang="en-US" sz="1200" kern="1200" dirty="0" smtClean="0">
                <a:solidFill>
                  <a:schemeClr val="tx1"/>
                </a:solidFill>
                <a:latin typeface="+mn-lt"/>
                <a:ea typeface="+mn-ea"/>
                <a:cs typeface="+mn-cs"/>
              </a:rPr>
              <a:t>("Step2");</a:t>
            </a:r>
          </a:p>
          <a:p>
            <a:r>
              <a:rPr lang="en-US" sz="1200" kern="1200" dirty="0" smtClean="0">
                <a:solidFill>
                  <a:schemeClr val="tx1"/>
                </a:solidFill>
                <a:latin typeface="+mn-lt"/>
                <a:ea typeface="+mn-ea"/>
                <a:cs typeface="+mn-cs"/>
              </a:rPr>
              <a:t>	}</a:t>
            </a:r>
            <a:endParaRPr lang="en-US" sz="2000" kern="1200" dirty="0" smtClean="0">
              <a:solidFill>
                <a:schemeClr val="tx1"/>
              </a:solidFill>
              <a:latin typeface="+mn-lt"/>
              <a:ea typeface="+mn-ea"/>
              <a:cs typeface="+mn-cs"/>
            </a:endParaRPr>
          </a:p>
          <a:p>
            <a:pPr marL="742950" lvl="1" indent="-285750" algn="l">
              <a:buFontTx/>
              <a:buChar char="-"/>
            </a:pPr>
            <a:endParaRPr lang="en-US" sz="1400" b="0" i="0" baseline="0" dirty="0" smtClean="0"/>
          </a:p>
          <a:p>
            <a:pPr marL="342900" lvl="0" indent="-342900" algn="l">
              <a:buFontTx/>
              <a:buAutoNum type="arabicPeriod" startAt="2"/>
            </a:pPr>
            <a:endParaRPr lang="en-US" sz="1400" baseline="0" dirty="0" smtClean="0"/>
          </a:p>
          <a:p>
            <a:pPr marL="285750" lvl="0" indent="-285750" algn="l">
              <a:buFontTx/>
              <a:buChar char="-"/>
            </a:pPr>
            <a:endParaRPr lang="en-US" sz="1400" baseline="0" dirty="0" smtClean="0"/>
          </a:p>
          <a:p>
            <a:pPr marL="285750" lvl="0" indent="-285750" algn="l">
              <a:buFontTx/>
              <a:buChar char="-"/>
            </a:pPr>
            <a:endParaRPr lang="en-US" sz="1400" baseline="0" dirty="0" smtClean="0"/>
          </a:p>
          <a:p>
            <a:pPr marL="2114550" lvl="4" indent="-285750" algn="l">
              <a:buFontTx/>
              <a:buChar char="-"/>
            </a:pPr>
            <a:endParaRPr lang="en-US" sz="1400" baseline="0" dirty="0" smtClean="0"/>
          </a:p>
          <a:p>
            <a:pPr marL="1657350" lvl="3" indent="-285750" algn="l">
              <a:buFontTx/>
              <a:buChar char="-"/>
            </a:pPr>
            <a:endParaRPr lang="en-US" sz="1400" baseline="0" dirty="0" smtClean="0"/>
          </a:p>
          <a:p>
            <a:pPr marL="1657350" lvl="3" indent="-285750" algn="l">
              <a:buFontTx/>
              <a:buChar char="-"/>
            </a:pPr>
            <a:endParaRPr lang="en-US" sz="1400" baseline="0" dirty="0" smtClean="0"/>
          </a:p>
          <a:p>
            <a:pPr marL="1657350" lvl="3" indent="-285750" algn="l">
              <a:buFontTx/>
              <a:buChar char="-"/>
            </a:pPr>
            <a:endParaRPr lang="en-US" sz="1400" baseline="0" dirty="0" smtClean="0"/>
          </a:p>
          <a:p>
            <a:pPr marL="800100" lvl="1" indent="-342900" algn="l">
              <a:buFont typeface="Arial" pitchFamily="34" charset="0"/>
              <a:buAutoNum type="alphaLcPeriod"/>
            </a:pPr>
            <a:endParaRPr lang="en-US" sz="1400" baseline="0" dirty="0" smtClean="0"/>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48</a:t>
            </a:fld>
            <a:endParaRPr lang="en-US" smtClean="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dirty="0" smtClean="0"/>
              <a:t>Allows you to enter text in input fields, click radio buttons, submit</a:t>
            </a:r>
            <a:r>
              <a:rPr lang="en-US" baseline="0" dirty="0" smtClean="0"/>
              <a:t> forms, click links, etc.</a:t>
            </a:r>
            <a:endParaRPr lang="en-US" dirty="0" smtClean="0"/>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49</a:t>
            </a:fld>
            <a:endParaRPr lang="en-US"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dirty="0" smtClean="0"/>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5</a:t>
            </a:fld>
            <a:endParaRPr lang="en-US" smtClean="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pPr marL="342900" lvl="0" indent="-342900" algn="l">
              <a:buFont typeface="Arial" pitchFamily="34" charset="0"/>
              <a:buAutoNum type="arabicPeriod"/>
            </a:pPr>
            <a:r>
              <a:rPr lang="en-US" sz="1400" b="1" i="1" baseline="0" dirty="0" smtClean="0"/>
              <a:t>Automated UI Testing w/ WatiN</a:t>
            </a:r>
          </a:p>
          <a:p>
            <a:pPr marL="800100" lvl="1" indent="-342900" algn="l">
              <a:buFont typeface="Arial" pitchFamily="34" charset="0"/>
              <a:buAutoNum type="arabicPeriod"/>
            </a:pPr>
            <a:r>
              <a:rPr lang="en-US" sz="1400" baseline="0" dirty="0" smtClean="0"/>
              <a:t>Already done – but tell them : Install via NuGet and </a:t>
            </a:r>
            <a:r>
              <a:rPr lang="en-US" sz="1400" b="1" baseline="0" dirty="0" smtClean="0"/>
              <a:t>Change the </a:t>
            </a:r>
            <a:r>
              <a:rPr lang="en-US" sz="1400" b="1" baseline="0" dirty="0" err="1" smtClean="0"/>
              <a:t>EmbedInteropType</a:t>
            </a:r>
            <a:r>
              <a:rPr lang="en-US" sz="1400" b="1" baseline="0" dirty="0" smtClean="0"/>
              <a:t> to FALSE!!!!!</a:t>
            </a:r>
          </a:p>
          <a:p>
            <a:pPr marL="800100" lvl="1" indent="-342900" algn="l">
              <a:buFont typeface="Arial" pitchFamily="34" charset="0"/>
              <a:buAutoNum type="arabicPeriod"/>
            </a:pPr>
            <a:r>
              <a:rPr lang="en-US" sz="1400" b="0" baseline="0" dirty="0" smtClean="0"/>
              <a:t>Create </a:t>
            </a:r>
            <a:r>
              <a:rPr lang="en-US" sz="1400" b="0" baseline="0" dirty="0" smtClean="0"/>
              <a:t>a test for “</a:t>
            </a:r>
            <a:r>
              <a:rPr lang="en-US" sz="1400" b="0" baseline="0" dirty="0" err="1" smtClean="0"/>
              <a:t>CustomerIndex_ShouldBeDisplayed_AsThe_DefaultPage</a:t>
            </a:r>
            <a:r>
              <a:rPr lang="en-US" sz="1400" b="0" baseline="0" dirty="0" smtClean="0"/>
              <a:t>”</a:t>
            </a:r>
          </a:p>
          <a:p>
            <a:pPr marL="800100" lvl="1" indent="-342900" algn="l">
              <a:buFont typeface="Arial" pitchFamily="34" charset="0"/>
              <a:buAutoNum type="arabicPeriod"/>
            </a:pPr>
            <a:r>
              <a:rPr lang="en-US" sz="1400" b="0" baseline="0" dirty="0" smtClean="0"/>
              <a:t>The first thing we need is a url:</a:t>
            </a:r>
          </a:p>
          <a:p>
            <a:pPr marL="1200150" lvl="2" indent="-285750" algn="l">
              <a:buFontTx/>
              <a:buChar char="-"/>
            </a:pPr>
            <a:r>
              <a:rPr lang="en-US" sz="1400" b="0" baseline="0" dirty="0" smtClean="0"/>
              <a:t>url = “http://localhost:11074/”</a:t>
            </a:r>
          </a:p>
          <a:p>
            <a:pPr marL="800100" lvl="1" indent="-342900" algn="l">
              <a:buFontTx/>
              <a:buAutoNum type="arabicPeriod" startAt="4"/>
            </a:pPr>
            <a:r>
              <a:rPr lang="en-US" sz="1400" b="0" baseline="0" dirty="0" smtClean="0"/>
              <a:t>The core of WatiN are the browser objects “IE” and “</a:t>
            </a:r>
            <a:r>
              <a:rPr lang="en-US" sz="1400" b="0" baseline="0" dirty="0" err="1" smtClean="0"/>
              <a:t>FireFox</a:t>
            </a:r>
            <a:r>
              <a:rPr lang="en-US" sz="1400" b="0" baseline="0" dirty="0" smtClean="0"/>
              <a:t>”</a:t>
            </a:r>
          </a:p>
          <a:p>
            <a:pPr marL="1200150" lvl="2" indent="-285750" algn="l">
              <a:buFontTx/>
              <a:buChar char="-"/>
            </a:pPr>
            <a:r>
              <a:rPr lang="en-US" sz="1400" b="0" i="0" baseline="0" dirty="0" smtClean="0"/>
              <a:t>And we declare a new instance and pass in the url</a:t>
            </a:r>
          </a:p>
          <a:p>
            <a:pPr marL="1200150" lvl="2" indent="-285750" algn="l">
              <a:buFontTx/>
              <a:buChar char="-"/>
            </a:pPr>
            <a:r>
              <a:rPr lang="en-US" sz="1400" b="0" i="0" baseline="0" dirty="0" smtClean="0"/>
              <a:t>IE browser = new IE(url);</a:t>
            </a:r>
          </a:p>
          <a:p>
            <a:pPr marL="800100" lvl="1" indent="-342900" algn="l">
              <a:buFontTx/>
              <a:buAutoNum type="arabicPeriod" startAt="5"/>
            </a:pPr>
            <a:r>
              <a:rPr lang="en-US" sz="1400" b="0" i="0" baseline="0" dirty="0" smtClean="0"/>
              <a:t>At this point we can run this and see that just by declaring a browser and passing a url our site is spun up</a:t>
            </a:r>
          </a:p>
          <a:p>
            <a:pPr marL="800100" lvl="1" indent="-342900" algn="l">
              <a:buFontTx/>
              <a:buAutoNum type="arabicPeriod" startAt="5"/>
            </a:pPr>
            <a:r>
              <a:rPr lang="en-US" sz="1400" b="0" i="0" baseline="0" dirty="0" smtClean="0"/>
              <a:t>Now we can finish our test by interrogating the browser object</a:t>
            </a:r>
          </a:p>
          <a:p>
            <a:pPr marL="1200150" lvl="2" indent="-285750" algn="l">
              <a:buFontTx/>
              <a:buChar char="-"/>
            </a:pPr>
            <a:r>
              <a:rPr lang="en-US" sz="1400" b="0" i="0" baseline="0" dirty="0" smtClean="0"/>
              <a:t>In this case we want to verify that we are on the “Customer Index” page and we do that by looking at the title</a:t>
            </a:r>
          </a:p>
          <a:p>
            <a:pPr marL="1200150" lvl="2" indent="-285750" algn="l">
              <a:buFontTx/>
              <a:buChar char="-"/>
            </a:pPr>
            <a:r>
              <a:rPr lang="en-US" sz="1400" b="0" i="0" baseline="0" dirty="0" err="1" smtClean="0"/>
              <a:t>Browser.Title.ShouldEqual</a:t>
            </a:r>
            <a:r>
              <a:rPr lang="en-US" sz="1400" b="0" i="0" baseline="0" dirty="0" smtClean="0"/>
              <a:t>(“Customer Index”);</a:t>
            </a:r>
          </a:p>
          <a:p>
            <a:pPr marL="800100" lvl="1" indent="-342900" algn="l">
              <a:buFontTx/>
              <a:buAutoNum type="arabicPeriod" startAt="7"/>
            </a:pPr>
            <a:r>
              <a:rPr lang="en-US" sz="1400" b="0" i="0" baseline="0" dirty="0" smtClean="0"/>
              <a:t>Run the test – GREEN!</a:t>
            </a:r>
          </a:p>
          <a:p>
            <a:pPr marL="800100" lvl="1" indent="-342900" algn="l">
              <a:buFontTx/>
              <a:buAutoNum type="arabicPeriod" startAt="7"/>
            </a:pPr>
            <a:r>
              <a:rPr lang="en-US" sz="1400" b="0" i="0" baseline="0" dirty="0" smtClean="0"/>
              <a:t>Prove that it works change the expected title and run again</a:t>
            </a:r>
          </a:p>
          <a:p>
            <a:pPr marL="800100" lvl="1" indent="-342900" algn="l">
              <a:buFontTx/>
              <a:buAutoNum type="arabicPeriod" startAt="7"/>
            </a:pPr>
            <a:r>
              <a:rPr lang="en-US" sz="1400" b="0" i="0" baseline="0" dirty="0" smtClean="0"/>
              <a:t>You’ll notice our browser stays open and also that browser has a dispose method so let’s handle this</a:t>
            </a:r>
          </a:p>
          <a:p>
            <a:pPr marL="1200150" lvl="2" indent="-285750" algn="l">
              <a:buFontTx/>
              <a:buChar char="-"/>
            </a:pPr>
            <a:r>
              <a:rPr lang="en-US" sz="1400" b="0" i="0" baseline="0" dirty="0" err="1" smtClean="0"/>
              <a:t>browser.Close</a:t>
            </a:r>
            <a:r>
              <a:rPr lang="en-US" sz="1400" b="0" i="0" baseline="0" dirty="0" smtClean="0"/>
              <a:t>();</a:t>
            </a:r>
          </a:p>
          <a:p>
            <a:pPr marL="1200150" lvl="2" indent="-285750" algn="l">
              <a:buFontTx/>
              <a:buChar char="-"/>
            </a:pPr>
            <a:r>
              <a:rPr lang="en-US" sz="1400" b="0" i="0" baseline="0" dirty="0" err="1" smtClean="0"/>
              <a:t>browser.Dispose</a:t>
            </a:r>
            <a:r>
              <a:rPr lang="en-US" sz="1400" b="0" i="0" baseline="0" dirty="0" smtClean="0"/>
              <a:t>();</a:t>
            </a:r>
          </a:p>
          <a:p>
            <a:pPr marL="800100" lvl="1" indent="-342900" algn="l">
              <a:buFontTx/>
              <a:buAutoNum type="arabicPeriod" startAt="10"/>
            </a:pPr>
            <a:r>
              <a:rPr lang="en-US" sz="1400" b="0" i="0" baseline="0" dirty="0" smtClean="0"/>
              <a:t>What else can we do with WatiN?</a:t>
            </a:r>
          </a:p>
          <a:p>
            <a:pPr marL="800100" lvl="1" indent="-342900" algn="l">
              <a:buFontTx/>
              <a:buAutoNum type="arabicPeriod" startAt="10"/>
            </a:pPr>
            <a:r>
              <a:rPr lang="en-US" sz="1400" b="0" i="0" baseline="0" dirty="0" smtClean="0"/>
              <a:t>How about making sure a field exists on the page…</a:t>
            </a:r>
          </a:p>
          <a:p>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TestMethod</a:t>
            </a:r>
            <a:r>
              <a:rPr lang="en-US" sz="1200" kern="1200" dirty="0" smtClean="0">
                <a:solidFill>
                  <a:schemeClr val="tx1"/>
                </a:solidFill>
                <a:latin typeface="+mn-lt"/>
                <a:ea typeface="+mn-ea"/>
                <a:cs typeface="+mn-cs"/>
              </a:rPr>
              <a:t>]</a:t>
            </a:r>
          </a:p>
          <a:p>
            <a:r>
              <a:rPr lang="en-US" sz="1200" kern="1200" dirty="0" smtClean="0">
                <a:solidFill>
                  <a:schemeClr val="tx1"/>
                </a:solidFill>
                <a:latin typeface="+mn-lt"/>
                <a:ea typeface="+mn-ea"/>
                <a:cs typeface="+mn-cs"/>
              </a:rPr>
              <a:t>	        public void </a:t>
            </a:r>
            <a:r>
              <a:rPr lang="en-US" sz="1200" kern="1200" dirty="0" err="1" smtClean="0">
                <a:solidFill>
                  <a:schemeClr val="tx1"/>
                </a:solidFill>
                <a:latin typeface="+mn-lt"/>
                <a:ea typeface="+mn-ea"/>
                <a:cs typeface="+mn-cs"/>
              </a:rPr>
              <a:t>CustomerIndex_ShouldContain_DisplayFor_FirstName</a:t>
            </a:r>
            <a:r>
              <a:rPr lang="en-US" sz="1200" kern="1200" dirty="0" smtClean="0">
                <a:solidFill>
                  <a:schemeClr val="tx1"/>
                </a:solidFill>
                <a:latin typeface="+mn-lt"/>
                <a:ea typeface="+mn-ea"/>
                <a:cs typeface="+mn-cs"/>
              </a:rPr>
              <a:t>() {</a:t>
            </a:r>
          </a:p>
          <a:p>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Arange</a:t>
            </a:r>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	            string url = "http://localhost:11074/";</a:t>
            </a:r>
          </a:p>
          <a:p>
            <a:r>
              <a:rPr lang="en-US" sz="1200" kern="1200" dirty="0" smtClean="0">
                <a:solidFill>
                  <a:schemeClr val="tx1"/>
                </a:solidFill>
                <a:latin typeface="+mn-lt"/>
                <a:ea typeface="+mn-ea"/>
                <a:cs typeface="+mn-cs"/>
              </a:rPr>
              <a:t>	            //Act</a:t>
            </a:r>
          </a:p>
          <a:p>
            <a:r>
              <a:rPr lang="en-US" sz="1200" kern="1200" dirty="0" smtClean="0">
                <a:solidFill>
                  <a:schemeClr val="tx1"/>
                </a:solidFill>
                <a:latin typeface="+mn-lt"/>
                <a:ea typeface="+mn-ea"/>
                <a:cs typeface="+mn-cs"/>
              </a:rPr>
              <a:t>	            IE browser = new IE(url);</a:t>
            </a:r>
          </a:p>
          <a:p>
            <a:r>
              <a:rPr lang="en-US" sz="1200" kern="1200" dirty="0" smtClean="0">
                <a:solidFill>
                  <a:schemeClr val="tx1"/>
                </a:solidFill>
                <a:latin typeface="+mn-lt"/>
                <a:ea typeface="+mn-ea"/>
                <a:cs typeface="+mn-cs"/>
              </a:rPr>
              <a:t>	            //Assert</a:t>
            </a:r>
          </a:p>
          <a:p>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browser.Label</a:t>
            </a:r>
            <a:r>
              <a:rPr lang="en-US" sz="1200" kern="1200" dirty="0" smtClean="0">
                <a:solidFill>
                  <a:schemeClr val="tx1"/>
                </a:solidFill>
                <a:latin typeface="+mn-lt"/>
                <a:ea typeface="+mn-ea"/>
                <a:cs typeface="+mn-cs"/>
              </a:rPr>
              <a:t>("</a:t>
            </a:r>
            <a:r>
              <a:rPr lang="en-US" sz="1200" kern="1200" dirty="0" err="1" smtClean="0">
                <a:solidFill>
                  <a:schemeClr val="tx1"/>
                </a:solidFill>
                <a:latin typeface="+mn-lt"/>
                <a:ea typeface="+mn-ea"/>
                <a:cs typeface="+mn-cs"/>
              </a:rPr>
              <a:t>firstName</a:t>
            </a:r>
            <a:r>
              <a:rPr lang="en-US" sz="1200" kern="1200" dirty="0" smtClean="0">
                <a:solidFill>
                  <a:schemeClr val="tx1"/>
                </a:solidFill>
                <a:latin typeface="+mn-lt"/>
                <a:ea typeface="+mn-ea"/>
                <a:cs typeface="+mn-cs"/>
              </a:rPr>
              <a:t>").</a:t>
            </a:r>
            <a:r>
              <a:rPr lang="en-US" sz="1200" kern="1200" dirty="0" err="1" smtClean="0">
                <a:solidFill>
                  <a:schemeClr val="tx1"/>
                </a:solidFill>
                <a:latin typeface="+mn-lt"/>
                <a:ea typeface="+mn-ea"/>
                <a:cs typeface="+mn-cs"/>
              </a:rPr>
              <a:t>Exists.ShouldBeTrue</a:t>
            </a:r>
            <a:r>
              <a:rPr lang="en-US" sz="1200" kern="1200" dirty="0" smtClean="0">
                <a:solidFill>
                  <a:schemeClr val="tx1"/>
                </a:solidFill>
                <a:latin typeface="+mn-lt"/>
                <a:ea typeface="+mn-ea"/>
                <a:cs typeface="+mn-cs"/>
              </a:rPr>
              <a:t>();</a:t>
            </a:r>
          </a:p>
          <a:p>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browser.Close</a:t>
            </a:r>
            <a:r>
              <a:rPr lang="en-US" sz="1200" kern="1200" dirty="0" smtClean="0">
                <a:solidFill>
                  <a:schemeClr val="tx1"/>
                </a:solidFill>
                <a:latin typeface="+mn-lt"/>
                <a:ea typeface="+mn-ea"/>
                <a:cs typeface="+mn-cs"/>
              </a:rPr>
              <a:t>();</a:t>
            </a:r>
          </a:p>
          <a:p>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browser.Dispose</a:t>
            </a:r>
            <a:r>
              <a:rPr lang="en-US" sz="1200" kern="1200" dirty="0" smtClean="0">
                <a:solidFill>
                  <a:schemeClr val="tx1"/>
                </a:solidFill>
                <a:latin typeface="+mn-lt"/>
                <a:ea typeface="+mn-ea"/>
                <a:cs typeface="+mn-cs"/>
              </a:rPr>
              <a:t>();</a:t>
            </a:r>
          </a:p>
          <a:p>
            <a:r>
              <a:rPr lang="en-US" sz="1200" kern="1200" dirty="0" smtClean="0">
                <a:solidFill>
                  <a:schemeClr val="tx1"/>
                </a:solidFill>
                <a:latin typeface="+mn-lt"/>
                <a:ea typeface="+mn-ea"/>
                <a:cs typeface="+mn-cs"/>
              </a:rPr>
              <a:t>	        }</a:t>
            </a:r>
          </a:p>
          <a:p>
            <a:endParaRPr lang="en-US" sz="1200" b="0" i="0" kern="1200" baseline="0" dirty="0" smtClean="0">
              <a:solidFill>
                <a:schemeClr val="tx1"/>
              </a:solidFill>
              <a:latin typeface="+mn-lt"/>
              <a:ea typeface="+mn-ea"/>
              <a:cs typeface="+mn-cs"/>
            </a:endParaRPr>
          </a:p>
          <a:p>
            <a:pPr marL="685800" lvl="1" indent="-228600">
              <a:buAutoNum type="arabicPeriod" startAt="12"/>
            </a:pPr>
            <a:r>
              <a:rPr lang="en-US" sz="1200" b="0" i="0" kern="1200" baseline="0" dirty="0" smtClean="0">
                <a:solidFill>
                  <a:schemeClr val="tx1"/>
                </a:solidFill>
                <a:latin typeface="+mn-lt"/>
                <a:ea typeface="+mn-ea"/>
                <a:cs typeface="+mn-cs"/>
              </a:rPr>
              <a:t>  Let’s test our button</a:t>
            </a:r>
          </a:p>
          <a:p>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TestMethod</a:t>
            </a:r>
            <a:r>
              <a:rPr lang="en-US" sz="1200" kern="1200" dirty="0" smtClean="0">
                <a:solidFill>
                  <a:schemeClr val="tx1"/>
                </a:solidFill>
                <a:latin typeface="+mn-lt"/>
                <a:ea typeface="+mn-ea"/>
                <a:cs typeface="+mn-cs"/>
              </a:rPr>
              <a:t>]</a:t>
            </a:r>
          </a:p>
          <a:p>
            <a:r>
              <a:rPr lang="en-US" sz="1200" kern="1200" dirty="0" smtClean="0">
                <a:solidFill>
                  <a:schemeClr val="tx1"/>
                </a:solidFill>
                <a:latin typeface="+mn-lt"/>
                <a:ea typeface="+mn-ea"/>
                <a:cs typeface="+mn-cs"/>
              </a:rPr>
              <a:t>	        public void Clicking_Next_ShouldDisplayThe_Step2Page() {</a:t>
            </a:r>
          </a:p>
          <a:p>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Arange</a:t>
            </a:r>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	            string url = "http://localhost:11074/";</a:t>
            </a:r>
          </a:p>
          <a:p>
            <a:r>
              <a:rPr lang="en-US" sz="1200" kern="1200" dirty="0" smtClean="0">
                <a:solidFill>
                  <a:schemeClr val="tx1"/>
                </a:solidFill>
                <a:latin typeface="+mn-lt"/>
                <a:ea typeface="+mn-ea"/>
                <a:cs typeface="+mn-cs"/>
              </a:rPr>
              <a:t>	            //Act</a:t>
            </a:r>
          </a:p>
          <a:p>
            <a:r>
              <a:rPr lang="en-US" sz="1200" kern="1200" dirty="0" smtClean="0">
                <a:solidFill>
                  <a:schemeClr val="tx1"/>
                </a:solidFill>
                <a:latin typeface="+mn-lt"/>
                <a:ea typeface="+mn-ea"/>
                <a:cs typeface="+mn-cs"/>
              </a:rPr>
              <a:t>	            IE browser = new IE(url);</a:t>
            </a:r>
          </a:p>
          <a:p>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browser.Button</a:t>
            </a:r>
            <a:r>
              <a:rPr lang="en-US" sz="1200" kern="1200" dirty="0" smtClean="0">
                <a:solidFill>
                  <a:schemeClr val="tx1"/>
                </a:solidFill>
                <a:latin typeface="+mn-lt"/>
                <a:ea typeface="+mn-ea"/>
                <a:cs typeface="+mn-cs"/>
              </a:rPr>
              <a:t>("next").Click();</a:t>
            </a:r>
          </a:p>
          <a:p>
            <a:r>
              <a:rPr lang="en-US" sz="1200" kern="1200" dirty="0" smtClean="0">
                <a:solidFill>
                  <a:schemeClr val="tx1"/>
                </a:solidFill>
                <a:latin typeface="+mn-lt"/>
                <a:ea typeface="+mn-ea"/>
                <a:cs typeface="+mn-cs"/>
              </a:rPr>
              <a:t>	            //Assert</a:t>
            </a:r>
          </a:p>
          <a:p>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browser.Title.ShouldEqual</a:t>
            </a:r>
            <a:r>
              <a:rPr lang="en-US" sz="1200" kern="1200" dirty="0" smtClean="0">
                <a:solidFill>
                  <a:schemeClr val="tx1"/>
                </a:solidFill>
                <a:latin typeface="+mn-lt"/>
                <a:ea typeface="+mn-ea"/>
                <a:cs typeface="+mn-cs"/>
              </a:rPr>
              <a:t>("Step 2");</a:t>
            </a:r>
          </a:p>
          <a:p>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browser.Close</a:t>
            </a:r>
            <a:r>
              <a:rPr lang="en-US" sz="1200" kern="1200" dirty="0" smtClean="0">
                <a:solidFill>
                  <a:schemeClr val="tx1"/>
                </a:solidFill>
                <a:latin typeface="+mn-lt"/>
                <a:ea typeface="+mn-ea"/>
                <a:cs typeface="+mn-cs"/>
              </a:rPr>
              <a:t>();</a:t>
            </a:r>
          </a:p>
          <a:p>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browser.Dispose</a:t>
            </a:r>
            <a:r>
              <a:rPr lang="en-US" sz="1200" kern="1200" dirty="0" smtClean="0">
                <a:solidFill>
                  <a:schemeClr val="tx1"/>
                </a:solidFill>
                <a:latin typeface="+mn-lt"/>
                <a:ea typeface="+mn-ea"/>
                <a:cs typeface="+mn-cs"/>
              </a:rPr>
              <a:t>();</a:t>
            </a:r>
          </a:p>
          <a:p>
            <a:r>
              <a:rPr lang="en-US" sz="1200" kern="1200" dirty="0" smtClean="0">
                <a:solidFill>
                  <a:schemeClr val="tx1"/>
                </a:solidFill>
                <a:latin typeface="+mn-lt"/>
                <a:ea typeface="+mn-ea"/>
                <a:cs typeface="+mn-cs"/>
              </a:rPr>
              <a:t>	}</a:t>
            </a:r>
            <a:endParaRPr lang="en-US" sz="2000" b="0" i="0" kern="1200" baseline="0" dirty="0" smtClean="0">
              <a:solidFill>
                <a:schemeClr val="tx1"/>
              </a:solidFill>
              <a:latin typeface="+mn-lt"/>
              <a:ea typeface="+mn-ea"/>
              <a:cs typeface="+mn-cs"/>
            </a:endParaRPr>
          </a:p>
          <a:p>
            <a:pPr marL="685800" lvl="1" indent="-228600">
              <a:buAutoNum type="arabicPeriod" startAt="12"/>
            </a:pPr>
            <a:endParaRPr lang="en-US" sz="1200" b="0" i="0" kern="1200" baseline="0" dirty="0" smtClean="0">
              <a:solidFill>
                <a:schemeClr val="tx1"/>
              </a:solidFill>
              <a:latin typeface="+mn-lt"/>
              <a:ea typeface="+mn-ea"/>
              <a:cs typeface="+mn-cs"/>
            </a:endParaRPr>
          </a:p>
          <a:p>
            <a:pPr marL="685800" lvl="1" indent="-228600">
              <a:buAutoNum type="arabicPeriod" startAt="12"/>
            </a:pPr>
            <a:endParaRPr lang="en-US" sz="1200" b="0" i="0" kern="1200" baseline="0" dirty="0" smtClean="0">
              <a:solidFill>
                <a:schemeClr val="tx1"/>
              </a:solidFill>
              <a:latin typeface="+mn-lt"/>
              <a:ea typeface="+mn-ea"/>
              <a:cs typeface="+mn-cs"/>
            </a:endParaRPr>
          </a:p>
          <a:p>
            <a:pPr marL="685800" lvl="1" indent="-228600">
              <a:buAutoNum type="arabicPeriod" startAt="12"/>
            </a:pPr>
            <a:endParaRPr lang="en-US" sz="1200" b="0" i="0" kern="1200" baseline="0" dirty="0" smtClean="0">
              <a:solidFill>
                <a:schemeClr val="tx1"/>
              </a:solidFill>
              <a:latin typeface="+mn-lt"/>
              <a:ea typeface="+mn-ea"/>
              <a:cs typeface="+mn-cs"/>
            </a:endParaRPr>
          </a:p>
          <a:p>
            <a:pPr marL="457200" indent="-457200">
              <a:buAutoNum type="arabicPeriod" startAt="12"/>
            </a:pPr>
            <a:endParaRPr lang="en-US" sz="2400" b="0" i="0" baseline="0" dirty="0" smtClean="0"/>
          </a:p>
          <a:p>
            <a:pPr marL="1200150" lvl="2" indent="-285750" algn="l">
              <a:buFontTx/>
              <a:buChar char="-"/>
            </a:pPr>
            <a:endParaRPr lang="en-US" sz="1400" b="0" i="0" baseline="0" dirty="0" smtClean="0"/>
          </a:p>
          <a:p>
            <a:pPr marL="342900" lvl="0" indent="-342900" algn="l">
              <a:buFontTx/>
              <a:buAutoNum type="arabicPeriod" startAt="2"/>
            </a:pPr>
            <a:endParaRPr lang="en-US" sz="1400" baseline="0" dirty="0" smtClean="0"/>
          </a:p>
          <a:p>
            <a:pPr marL="285750" lvl="0" indent="-285750" algn="l">
              <a:buFontTx/>
              <a:buChar char="-"/>
            </a:pPr>
            <a:endParaRPr lang="en-US" sz="1400" baseline="0" dirty="0" smtClean="0"/>
          </a:p>
          <a:p>
            <a:pPr marL="285750" lvl="0" indent="-285750" algn="l">
              <a:buFontTx/>
              <a:buChar char="-"/>
            </a:pPr>
            <a:endParaRPr lang="en-US" sz="1400" baseline="0" dirty="0" smtClean="0"/>
          </a:p>
          <a:p>
            <a:pPr marL="2114550" lvl="4" indent="-285750" algn="l">
              <a:buFontTx/>
              <a:buChar char="-"/>
            </a:pPr>
            <a:endParaRPr lang="en-US" sz="1400" baseline="0" dirty="0" smtClean="0"/>
          </a:p>
          <a:p>
            <a:pPr marL="1657350" lvl="3" indent="-285750" algn="l">
              <a:buFontTx/>
              <a:buChar char="-"/>
            </a:pPr>
            <a:endParaRPr lang="en-US" sz="1400" baseline="0" dirty="0" smtClean="0"/>
          </a:p>
          <a:p>
            <a:pPr marL="1657350" lvl="3" indent="-285750" algn="l">
              <a:buFontTx/>
              <a:buChar char="-"/>
            </a:pPr>
            <a:endParaRPr lang="en-US" sz="1400" baseline="0" dirty="0" smtClean="0"/>
          </a:p>
          <a:p>
            <a:pPr marL="1657350" lvl="3" indent="-285750" algn="l">
              <a:buFontTx/>
              <a:buChar char="-"/>
            </a:pPr>
            <a:endParaRPr lang="en-US" sz="1400" baseline="0" dirty="0" smtClean="0"/>
          </a:p>
          <a:p>
            <a:pPr marL="800100" lvl="1" indent="-342900" algn="l">
              <a:buFont typeface="Arial" pitchFamily="34" charset="0"/>
              <a:buAutoNum type="alphaLcPeriod"/>
            </a:pPr>
            <a:endParaRPr lang="en-US" sz="1400" baseline="0" dirty="0" smtClean="0"/>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50</a:t>
            </a:fld>
            <a:endParaRPr lang="en-US" smtClean="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dirty="0" smtClean="0"/>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51</a:t>
            </a:fld>
            <a:endParaRPr lang="en-US" smtClean="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smtClean="0"/>
              <a:t>Scrum most popular.  </a:t>
            </a:r>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52</a:t>
            </a:fld>
            <a:endParaRPr lang="en-US" smtClean="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smtClean="0"/>
              <a:t>Scrum most popular.  </a:t>
            </a:r>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53</a:t>
            </a:fld>
            <a:endParaRPr lang="en-US" smtClean="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smtClean="0"/>
              <a:t>Scrum most popular.  </a:t>
            </a:r>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54</a:t>
            </a:fld>
            <a:endParaRPr lang="en-US" smtClean="0"/>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smtClean="0"/>
              <a:t>Scrum most popular.  </a:t>
            </a:r>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55</a:t>
            </a:fld>
            <a:endParaRPr lang="en-US"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sz="2400" dirty="0" smtClean="0"/>
              <a:t>I think there are 2 types of spaghetti code</a:t>
            </a:r>
          </a:p>
          <a:p>
            <a:pPr lvl="1"/>
            <a:r>
              <a:rPr lang="en-US" sz="2100" dirty="0" smtClean="0"/>
              <a:t>Tangled mess code </a:t>
            </a:r>
          </a:p>
          <a:p>
            <a:pPr lvl="1"/>
            <a:r>
              <a:rPr lang="en-US" sz="2100" dirty="0" smtClean="0"/>
              <a:t>Long code</a:t>
            </a:r>
            <a:endParaRPr lang="en-US" sz="2400" dirty="0" smtClean="0"/>
          </a:p>
          <a:p>
            <a:pPr eaLnBrk="1" hangingPunct="1">
              <a:spcBef>
                <a:spcPct val="0"/>
              </a:spcBef>
            </a:pPr>
            <a:r>
              <a:rPr lang="en-US" dirty="0" smtClean="0"/>
              <a:t>  </a:t>
            </a:r>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6</a:t>
            </a:fld>
            <a:endParaRPr lang="en-US" smtClean="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sz="1200" dirty="0" smtClean="0"/>
              <a:t>Don’t deny it every company has at least 1 notorious app</a:t>
            </a:r>
          </a:p>
          <a:p>
            <a:endParaRPr lang="en-US" sz="1200" dirty="0" smtClean="0"/>
          </a:p>
          <a:p>
            <a:r>
              <a:rPr lang="en-US" sz="1200" dirty="0" smtClean="0"/>
              <a:t>The one where you always eager to pass off to the new guy</a:t>
            </a:r>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7</a:t>
            </a:fld>
            <a:endParaRPr lang="en-US" smtClean="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sz="1200" dirty="0" smtClean="0"/>
              <a:t>Ever get a change request that the minute you read you realize the even though the change would require 10 minutes that the effected piece of code is touched by 10,000 other pieces of code and testing will take 6 months</a:t>
            </a:r>
          </a:p>
          <a:p>
            <a:endParaRPr lang="en-US" sz="1200" dirty="0" smtClean="0"/>
          </a:p>
          <a:p>
            <a:r>
              <a:rPr lang="en-US" sz="1200" dirty="0" smtClean="0"/>
              <a:t>Have fun explaining that to the business </a:t>
            </a:r>
            <a:r>
              <a:rPr lang="en-US" sz="1200" dirty="0" smtClean="0">
                <a:sym typeface="Wingdings" pitchFamily="2" charset="2"/>
              </a:rPr>
              <a:t></a:t>
            </a:r>
            <a:endParaRPr lang="en-US" sz="1200" dirty="0" smtClean="0"/>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8</a:t>
            </a:fld>
            <a:endParaRPr lang="en-US" smtClean="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sz="1200" dirty="0" smtClean="0"/>
              <a:t>If you didn’t answer yes to any of these questions I will give you my business card because I want to work where you work.</a:t>
            </a:r>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9</a:t>
            </a:fld>
            <a:endParaRPr lang="en-US" smtClean="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20725" y="2271713"/>
            <a:ext cx="8159750" cy="1568450"/>
          </a:xfrm>
        </p:spPr>
        <p:txBody>
          <a:bodyPr/>
          <a:lstStyle/>
          <a:p>
            <a:r>
              <a:rPr lang="en-US" smtClean="0"/>
              <a:t>Click to edit Master title style</a:t>
            </a:r>
            <a:endParaRPr lang="en-US"/>
          </a:p>
        </p:txBody>
      </p:sp>
      <p:sp>
        <p:nvSpPr>
          <p:cNvPr id="3" name="Subtitle 2"/>
          <p:cNvSpPr>
            <a:spLocks noGrp="1"/>
          </p:cNvSpPr>
          <p:nvPr>
            <p:ph type="subTitle" idx="1"/>
          </p:nvPr>
        </p:nvSpPr>
        <p:spPr>
          <a:xfrm>
            <a:off x="1439863" y="4144963"/>
            <a:ext cx="6721475" cy="1870075"/>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053263" y="595313"/>
            <a:ext cx="2189162" cy="5741987"/>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81013" y="595313"/>
            <a:ext cx="6419850" cy="574198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58825" y="4700588"/>
            <a:ext cx="8161338" cy="1452562"/>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58825" y="3100388"/>
            <a:ext cx="8161338" cy="1600200"/>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81013" y="1433513"/>
            <a:ext cx="4303712" cy="49037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937125" y="1433513"/>
            <a:ext cx="4305300" cy="49037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79425" y="293688"/>
            <a:ext cx="8642350" cy="12192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79425" y="1636713"/>
            <a:ext cx="4243388" cy="6826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79425" y="2319338"/>
            <a:ext cx="4243388" cy="421481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876800" y="1636713"/>
            <a:ext cx="4244975" cy="6826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876800" y="2319338"/>
            <a:ext cx="4244975" cy="421481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9425" y="290513"/>
            <a:ext cx="3159125" cy="1239837"/>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754438" y="290513"/>
            <a:ext cx="5367337" cy="624363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79425" y="1530350"/>
            <a:ext cx="3159125" cy="50038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881188" y="5121275"/>
            <a:ext cx="5761037" cy="603250"/>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881188" y="654050"/>
            <a:ext cx="5761037" cy="4389438"/>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p>
        </p:txBody>
      </p:sp>
      <p:sp>
        <p:nvSpPr>
          <p:cNvPr id="4" name="Text Placeholder 3"/>
          <p:cNvSpPr>
            <a:spLocks noGrp="1"/>
          </p:cNvSpPr>
          <p:nvPr>
            <p:ph type="body" sz="half" idx="2"/>
          </p:nvPr>
        </p:nvSpPr>
        <p:spPr>
          <a:xfrm>
            <a:off x="1881188" y="5724525"/>
            <a:ext cx="5761037" cy="85883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4" descr="PPTbackground.jpg"/>
          <p:cNvPicPr>
            <a:picLocks noChangeAspect="1"/>
          </p:cNvPicPr>
          <p:nvPr/>
        </p:nvPicPr>
        <p:blipFill>
          <a:blip r:embed="rId13" cstate="print"/>
          <a:srcRect/>
          <a:stretch>
            <a:fillRect/>
          </a:stretch>
        </p:blipFill>
        <p:spPr bwMode="auto">
          <a:xfrm>
            <a:off x="0" y="0"/>
            <a:ext cx="9601200" cy="7315200"/>
          </a:xfrm>
          <a:prstGeom prst="rect">
            <a:avLst/>
          </a:prstGeom>
          <a:noFill/>
          <a:ln w="9525">
            <a:noFill/>
            <a:miter lim="800000"/>
            <a:headEnd/>
            <a:tailEnd/>
          </a:ln>
        </p:spPr>
      </p:pic>
      <p:sp>
        <p:nvSpPr>
          <p:cNvPr id="1027" name="Rectangle 3"/>
          <p:cNvSpPr>
            <a:spLocks noGrp="1" noChangeArrowheads="1"/>
          </p:cNvSpPr>
          <p:nvPr>
            <p:ph type="title"/>
          </p:nvPr>
        </p:nvSpPr>
        <p:spPr bwMode="auto">
          <a:xfrm>
            <a:off x="481013" y="595313"/>
            <a:ext cx="8761412" cy="838200"/>
          </a:xfrm>
          <a:prstGeom prst="rect">
            <a:avLst/>
          </a:prstGeom>
          <a:noFill/>
          <a:ln w="9525">
            <a:noFill/>
            <a:miter lim="800000"/>
            <a:headEnd/>
            <a:tailEnd/>
          </a:ln>
        </p:spPr>
        <p:txBody>
          <a:bodyPr vert="horz" wrap="square" lIns="96646" tIns="48323" rIns="96646" bIns="48323" numCol="1" anchor="ctr" anchorCtr="0" compatLnSpc="1">
            <a:prstTxWarp prst="textNoShape">
              <a:avLst/>
            </a:prstTxWarp>
          </a:bodyPr>
          <a:lstStyle/>
          <a:p>
            <a:pPr lvl="0"/>
            <a:r>
              <a:rPr lang="en-US" smtClean="0"/>
              <a:t>Click to edit Master title style</a:t>
            </a:r>
          </a:p>
        </p:txBody>
      </p:sp>
      <p:sp>
        <p:nvSpPr>
          <p:cNvPr id="1028" name="Rectangle 4"/>
          <p:cNvSpPr>
            <a:spLocks noGrp="1" noChangeArrowheads="1"/>
          </p:cNvSpPr>
          <p:nvPr>
            <p:ph type="body" idx="1"/>
          </p:nvPr>
        </p:nvSpPr>
        <p:spPr bwMode="auto">
          <a:xfrm>
            <a:off x="481013" y="1433513"/>
            <a:ext cx="8761412" cy="4903787"/>
          </a:xfrm>
          <a:prstGeom prst="rect">
            <a:avLst/>
          </a:prstGeom>
          <a:noFill/>
          <a:ln w="9525">
            <a:noFill/>
            <a:miter lim="800000"/>
            <a:headEnd/>
            <a:tailEnd/>
          </a:ln>
        </p:spPr>
        <p:txBody>
          <a:bodyPr vert="horz" wrap="square" lIns="96646" tIns="48323" rIns="96646" bIns="48323"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Lst>
  <p:txStyles>
    <p:titleStyle>
      <a:lvl1pPr algn="l" defTabSz="966788" rtl="0" eaLnBrk="1" fontAlgn="base" hangingPunct="1">
        <a:spcBef>
          <a:spcPct val="0"/>
        </a:spcBef>
        <a:spcAft>
          <a:spcPct val="0"/>
        </a:spcAft>
        <a:defRPr sz="3400">
          <a:solidFill>
            <a:srgbClr val="0066CC"/>
          </a:solidFill>
          <a:latin typeface="+mj-lt"/>
          <a:ea typeface="+mj-ea"/>
          <a:cs typeface="+mj-cs"/>
        </a:defRPr>
      </a:lvl1pPr>
      <a:lvl2pPr algn="l" defTabSz="966788" rtl="0" eaLnBrk="1" fontAlgn="base" hangingPunct="1">
        <a:spcBef>
          <a:spcPct val="0"/>
        </a:spcBef>
        <a:spcAft>
          <a:spcPct val="0"/>
        </a:spcAft>
        <a:defRPr sz="3400">
          <a:solidFill>
            <a:srgbClr val="0066CC"/>
          </a:solidFill>
          <a:latin typeface="Arial" charset="0"/>
        </a:defRPr>
      </a:lvl2pPr>
      <a:lvl3pPr algn="l" defTabSz="966788" rtl="0" eaLnBrk="1" fontAlgn="base" hangingPunct="1">
        <a:spcBef>
          <a:spcPct val="0"/>
        </a:spcBef>
        <a:spcAft>
          <a:spcPct val="0"/>
        </a:spcAft>
        <a:defRPr sz="3400">
          <a:solidFill>
            <a:srgbClr val="0066CC"/>
          </a:solidFill>
          <a:latin typeface="Arial" charset="0"/>
        </a:defRPr>
      </a:lvl3pPr>
      <a:lvl4pPr algn="l" defTabSz="966788" rtl="0" eaLnBrk="1" fontAlgn="base" hangingPunct="1">
        <a:spcBef>
          <a:spcPct val="0"/>
        </a:spcBef>
        <a:spcAft>
          <a:spcPct val="0"/>
        </a:spcAft>
        <a:defRPr sz="3400">
          <a:solidFill>
            <a:srgbClr val="0066CC"/>
          </a:solidFill>
          <a:latin typeface="Arial" charset="0"/>
        </a:defRPr>
      </a:lvl4pPr>
      <a:lvl5pPr algn="l" defTabSz="966788" rtl="0" eaLnBrk="1" fontAlgn="base" hangingPunct="1">
        <a:spcBef>
          <a:spcPct val="0"/>
        </a:spcBef>
        <a:spcAft>
          <a:spcPct val="0"/>
        </a:spcAft>
        <a:defRPr sz="3400">
          <a:solidFill>
            <a:srgbClr val="0066CC"/>
          </a:solidFill>
          <a:latin typeface="Arial" charset="0"/>
        </a:defRPr>
      </a:lvl5pPr>
      <a:lvl6pPr marL="457200" algn="l" defTabSz="966788" rtl="0" eaLnBrk="1" fontAlgn="base" hangingPunct="1">
        <a:spcBef>
          <a:spcPct val="0"/>
        </a:spcBef>
        <a:spcAft>
          <a:spcPct val="0"/>
        </a:spcAft>
        <a:defRPr sz="3400">
          <a:solidFill>
            <a:srgbClr val="0066CC"/>
          </a:solidFill>
          <a:latin typeface="Arial" charset="0"/>
        </a:defRPr>
      </a:lvl6pPr>
      <a:lvl7pPr marL="914400" algn="l" defTabSz="966788" rtl="0" eaLnBrk="1" fontAlgn="base" hangingPunct="1">
        <a:spcBef>
          <a:spcPct val="0"/>
        </a:spcBef>
        <a:spcAft>
          <a:spcPct val="0"/>
        </a:spcAft>
        <a:defRPr sz="3400">
          <a:solidFill>
            <a:srgbClr val="0066CC"/>
          </a:solidFill>
          <a:latin typeface="Arial" charset="0"/>
        </a:defRPr>
      </a:lvl7pPr>
      <a:lvl8pPr marL="1371600" algn="l" defTabSz="966788" rtl="0" eaLnBrk="1" fontAlgn="base" hangingPunct="1">
        <a:spcBef>
          <a:spcPct val="0"/>
        </a:spcBef>
        <a:spcAft>
          <a:spcPct val="0"/>
        </a:spcAft>
        <a:defRPr sz="3400">
          <a:solidFill>
            <a:srgbClr val="0066CC"/>
          </a:solidFill>
          <a:latin typeface="Arial" charset="0"/>
        </a:defRPr>
      </a:lvl8pPr>
      <a:lvl9pPr marL="1828800" algn="l" defTabSz="966788" rtl="0" eaLnBrk="1" fontAlgn="base" hangingPunct="1">
        <a:spcBef>
          <a:spcPct val="0"/>
        </a:spcBef>
        <a:spcAft>
          <a:spcPct val="0"/>
        </a:spcAft>
        <a:defRPr sz="3400">
          <a:solidFill>
            <a:srgbClr val="0066CC"/>
          </a:solidFill>
          <a:latin typeface="Arial" charset="0"/>
        </a:defRPr>
      </a:lvl9pPr>
    </p:titleStyle>
    <p:bodyStyle>
      <a:lvl1pPr marL="363538" indent="-363538" algn="l" defTabSz="966788" rtl="0" eaLnBrk="1" fontAlgn="base" hangingPunct="1">
        <a:spcBef>
          <a:spcPct val="20000"/>
        </a:spcBef>
        <a:spcAft>
          <a:spcPct val="0"/>
        </a:spcAft>
        <a:buChar char="•"/>
        <a:defRPr sz="2900">
          <a:solidFill>
            <a:schemeClr val="tx1"/>
          </a:solidFill>
          <a:latin typeface="+mn-lt"/>
          <a:ea typeface="+mn-ea"/>
          <a:cs typeface="+mn-cs"/>
        </a:defRPr>
      </a:lvl1pPr>
      <a:lvl2pPr marL="784225" indent="-301625" algn="l" defTabSz="966788" rtl="0" eaLnBrk="1" fontAlgn="base" hangingPunct="1">
        <a:spcBef>
          <a:spcPct val="20000"/>
        </a:spcBef>
        <a:spcAft>
          <a:spcPct val="0"/>
        </a:spcAft>
        <a:buChar char="–"/>
        <a:defRPr sz="2600">
          <a:solidFill>
            <a:schemeClr val="tx1"/>
          </a:solidFill>
          <a:latin typeface="+mn-lt"/>
        </a:defRPr>
      </a:lvl2pPr>
      <a:lvl3pPr marL="1208088" indent="-241300" algn="l" defTabSz="966788" rtl="0" eaLnBrk="1" fontAlgn="base" hangingPunct="1">
        <a:spcBef>
          <a:spcPct val="20000"/>
        </a:spcBef>
        <a:spcAft>
          <a:spcPct val="0"/>
        </a:spcAft>
        <a:buChar char="•"/>
        <a:defRPr sz="2100">
          <a:solidFill>
            <a:schemeClr val="tx1"/>
          </a:solidFill>
          <a:latin typeface="+mn-lt"/>
        </a:defRPr>
      </a:lvl3pPr>
      <a:lvl4pPr marL="1689100" indent="-238125" algn="l" defTabSz="966788" rtl="0" eaLnBrk="1" fontAlgn="base" hangingPunct="1">
        <a:spcBef>
          <a:spcPct val="20000"/>
        </a:spcBef>
        <a:spcAft>
          <a:spcPct val="0"/>
        </a:spcAft>
        <a:buChar char="–"/>
        <a:defRPr sz="2100">
          <a:solidFill>
            <a:schemeClr val="tx1"/>
          </a:solidFill>
          <a:latin typeface="+mn-lt"/>
        </a:defRPr>
      </a:lvl4pPr>
      <a:lvl5pPr marL="2174875" indent="-241300" algn="l" defTabSz="966788" rtl="0" eaLnBrk="1" fontAlgn="base" hangingPunct="1">
        <a:spcBef>
          <a:spcPct val="20000"/>
        </a:spcBef>
        <a:spcAft>
          <a:spcPct val="0"/>
        </a:spcAft>
        <a:buChar char="»"/>
        <a:defRPr sz="2100">
          <a:solidFill>
            <a:schemeClr val="tx1"/>
          </a:solidFill>
          <a:latin typeface="+mn-lt"/>
        </a:defRPr>
      </a:lvl5pPr>
      <a:lvl6pPr marL="2632075" indent="-241300" algn="l" defTabSz="966788" rtl="0" eaLnBrk="1" fontAlgn="base" hangingPunct="1">
        <a:spcBef>
          <a:spcPct val="20000"/>
        </a:spcBef>
        <a:spcAft>
          <a:spcPct val="0"/>
        </a:spcAft>
        <a:buChar char="»"/>
        <a:defRPr sz="2100">
          <a:solidFill>
            <a:schemeClr val="tx1"/>
          </a:solidFill>
          <a:latin typeface="+mn-lt"/>
        </a:defRPr>
      </a:lvl6pPr>
      <a:lvl7pPr marL="3089275" indent="-241300" algn="l" defTabSz="966788" rtl="0" eaLnBrk="1" fontAlgn="base" hangingPunct="1">
        <a:spcBef>
          <a:spcPct val="20000"/>
        </a:spcBef>
        <a:spcAft>
          <a:spcPct val="0"/>
        </a:spcAft>
        <a:buChar char="»"/>
        <a:defRPr sz="2100">
          <a:solidFill>
            <a:schemeClr val="tx1"/>
          </a:solidFill>
          <a:latin typeface="+mn-lt"/>
        </a:defRPr>
      </a:lvl7pPr>
      <a:lvl8pPr marL="3546475" indent="-241300" algn="l" defTabSz="966788" rtl="0" eaLnBrk="1" fontAlgn="base" hangingPunct="1">
        <a:spcBef>
          <a:spcPct val="20000"/>
        </a:spcBef>
        <a:spcAft>
          <a:spcPct val="0"/>
        </a:spcAft>
        <a:buChar char="»"/>
        <a:defRPr sz="2100">
          <a:solidFill>
            <a:schemeClr val="tx1"/>
          </a:solidFill>
          <a:latin typeface="+mn-lt"/>
        </a:defRPr>
      </a:lvl8pPr>
      <a:lvl9pPr marL="4003675" indent="-241300" algn="l" defTabSz="966788" rtl="0" eaLnBrk="1" fontAlgn="base" hangingPunct="1">
        <a:spcBef>
          <a:spcPct val="20000"/>
        </a:spcBef>
        <a:spcAft>
          <a:spcPct val="0"/>
        </a:spcAft>
        <a:buChar char="»"/>
        <a:defRPr sz="21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keith@dotnetdevdude.com"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4.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9.gif"/><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http://bit.ly/OAOLK9" TargetMode="External"/><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34.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36.jpeg"/></Relationships>
</file>

<file path=ppt/slides/_rels/slide38.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hyperlink" Target="http://www.github.com/kburnell/TestDrivingASP.NETMVC" TargetMode="External"/><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52.xml.rels><?xml version="1.0" encoding="UTF-8" standalone="yes"?>
<Relationships xmlns="http://schemas.openxmlformats.org/package/2006/relationships"><Relationship Id="rId3" Type="http://schemas.openxmlformats.org/officeDocument/2006/relationships/hyperlink" Target="http://www.osherove.com/" TargetMode="External"/><Relationship Id="rId2" Type="http://schemas.openxmlformats.org/officeDocument/2006/relationships/notesSlide" Target="../notesSlides/notesSlide52.xml"/><Relationship Id="rId1" Type="http://schemas.openxmlformats.org/officeDocument/2006/relationships/slideLayout" Target="../slideLayouts/slideLayout2.xml"/><Relationship Id="rId5" Type="http://schemas.openxmlformats.org/officeDocument/2006/relationships/hyperlink" Target="http://bit.ly/MO0zXU" TargetMode="External"/><Relationship Id="rId4" Type="http://schemas.openxmlformats.org/officeDocument/2006/relationships/hyperlink" Target="http://www.dotnetdevdude.com/" TargetMode="External"/></Relationships>
</file>

<file path=ppt/slides/_rels/slide53.xml.rels><?xml version="1.0" encoding="UTF-8" standalone="yes"?>
<Relationships xmlns="http://schemas.openxmlformats.org/package/2006/relationships"><Relationship Id="rId8" Type="http://schemas.openxmlformats.org/officeDocument/2006/relationships/hyperlink" Target="http://mvccontrib.codeplex.com/" TargetMode="External"/><Relationship Id="rId3" Type="http://schemas.openxmlformats.org/officeDocument/2006/relationships/hyperlink" Target="http://www.nuget.org/" TargetMode="External"/><Relationship Id="rId7" Type="http://schemas.openxmlformats.org/officeDocument/2006/relationships/hyperlink" Target="http://www.structuremap.net/" TargetMode="External"/><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openxmlformats.org/officeDocument/2006/relationships/hyperlink" Target="http://hibernatingrhinos.com/open-source/rhino-mocks" TargetMode="External"/><Relationship Id="rId5" Type="http://schemas.openxmlformats.org/officeDocument/2006/relationships/hyperlink" Target="http://should.codeplex.com/" TargetMode="External"/><Relationship Id="rId4" Type="http://schemas.openxmlformats.org/officeDocument/2006/relationships/hyperlink" Target="http://www.jetbrains.com/resharper/" TargetMode="External"/><Relationship Id="rId9" Type="http://schemas.openxmlformats.org/officeDocument/2006/relationships/hyperlink" Target="http://www.watin.org/" TargetMode="External"/></Relationships>
</file>

<file path=ppt/slides/_rels/slide5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3"/>
          <p:cNvSpPr txBox="1">
            <a:spLocks noChangeArrowheads="1"/>
          </p:cNvSpPr>
          <p:nvPr/>
        </p:nvSpPr>
        <p:spPr bwMode="auto">
          <a:xfrm>
            <a:off x="-296322" y="1835993"/>
            <a:ext cx="9172574" cy="979487"/>
          </a:xfrm>
          <a:prstGeom prst="rect">
            <a:avLst/>
          </a:prstGeom>
          <a:noFill/>
          <a:ln w="9525">
            <a:noFill/>
            <a:miter lim="800000"/>
            <a:headEnd/>
            <a:tailEnd/>
          </a:ln>
          <a:extLst>
            <a:ext uri="{AF507438-7753-43E0-B8FC-AC1667EBCBE1}">
              <a14:hiddenEffects xmlns:a14="http://schemas.microsoft.com/office/drawing/2010/main">
                <a:effectLst>
                  <a:outerShdw blurRad="292100" dist="35921" dir="2700000" algn="ctr" rotWithShape="0">
                    <a:schemeClr val="tx1"/>
                  </a:outerShdw>
                </a:effectLst>
              </a14:hiddenEffects>
            </a:ext>
          </a:extLst>
        </p:spPr>
        <p:txBody>
          <a:bodyPr vert="horz" wrap="square" lIns="96646" tIns="48323" rIns="96646" bIns="48323" numCol="1" anchor="ctr" anchorCtr="0" compatLnSpc="1">
            <a:prstTxWarp prst="textNoShape">
              <a:avLst/>
            </a:prstTxWarp>
          </a:bodyPr>
          <a:lstStyle>
            <a:lvl1pPr algn="l" defTabSz="966788" rtl="0" eaLnBrk="1" fontAlgn="base" hangingPunct="1">
              <a:spcBef>
                <a:spcPct val="0"/>
              </a:spcBef>
              <a:spcAft>
                <a:spcPct val="0"/>
              </a:spcAft>
              <a:defRPr sz="3400">
                <a:solidFill>
                  <a:srgbClr val="0066CC"/>
                </a:solidFill>
                <a:latin typeface="+mj-lt"/>
                <a:ea typeface="+mj-ea"/>
                <a:cs typeface="+mj-cs"/>
              </a:defRPr>
            </a:lvl1pPr>
            <a:lvl2pPr algn="l" defTabSz="966788" rtl="0" eaLnBrk="1" fontAlgn="base" hangingPunct="1">
              <a:spcBef>
                <a:spcPct val="0"/>
              </a:spcBef>
              <a:spcAft>
                <a:spcPct val="0"/>
              </a:spcAft>
              <a:defRPr sz="3400">
                <a:solidFill>
                  <a:srgbClr val="0066CC"/>
                </a:solidFill>
                <a:latin typeface="Arial" charset="0"/>
              </a:defRPr>
            </a:lvl2pPr>
            <a:lvl3pPr algn="l" defTabSz="966788" rtl="0" eaLnBrk="1" fontAlgn="base" hangingPunct="1">
              <a:spcBef>
                <a:spcPct val="0"/>
              </a:spcBef>
              <a:spcAft>
                <a:spcPct val="0"/>
              </a:spcAft>
              <a:defRPr sz="3400">
                <a:solidFill>
                  <a:srgbClr val="0066CC"/>
                </a:solidFill>
                <a:latin typeface="Arial" charset="0"/>
              </a:defRPr>
            </a:lvl3pPr>
            <a:lvl4pPr algn="l" defTabSz="966788" rtl="0" eaLnBrk="1" fontAlgn="base" hangingPunct="1">
              <a:spcBef>
                <a:spcPct val="0"/>
              </a:spcBef>
              <a:spcAft>
                <a:spcPct val="0"/>
              </a:spcAft>
              <a:defRPr sz="3400">
                <a:solidFill>
                  <a:srgbClr val="0066CC"/>
                </a:solidFill>
                <a:latin typeface="Arial" charset="0"/>
              </a:defRPr>
            </a:lvl4pPr>
            <a:lvl5pPr algn="l" defTabSz="966788" rtl="0" eaLnBrk="1" fontAlgn="base" hangingPunct="1">
              <a:spcBef>
                <a:spcPct val="0"/>
              </a:spcBef>
              <a:spcAft>
                <a:spcPct val="0"/>
              </a:spcAft>
              <a:defRPr sz="3400">
                <a:solidFill>
                  <a:srgbClr val="0066CC"/>
                </a:solidFill>
                <a:latin typeface="Arial" charset="0"/>
              </a:defRPr>
            </a:lvl5pPr>
            <a:lvl6pPr marL="457200" algn="l" defTabSz="966788" rtl="0" eaLnBrk="1" fontAlgn="base" hangingPunct="1">
              <a:spcBef>
                <a:spcPct val="0"/>
              </a:spcBef>
              <a:spcAft>
                <a:spcPct val="0"/>
              </a:spcAft>
              <a:defRPr sz="3400">
                <a:solidFill>
                  <a:srgbClr val="0066CC"/>
                </a:solidFill>
                <a:latin typeface="Arial" charset="0"/>
              </a:defRPr>
            </a:lvl6pPr>
            <a:lvl7pPr marL="914400" algn="l" defTabSz="966788" rtl="0" eaLnBrk="1" fontAlgn="base" hangingPunct="1">
              <a:spcBef>
                <a:spcPct val="0"/>
              </a:spcBef>
              <a:spcAft>
                <a:spcPct val="0"/>
              </a:spcAft>
              <a:defRPr sz="3400">
                <a:solidFill>
                  <a:srgbClr val="0066CC"/>
                </a:solidFill>
                <a:latin typeface="Arial" charset="0"/>
              </a:defRPr>
            </a:lvl7pPr>
            <a:lvl8pPr marL="1371600" algn="l" defTabSz="966788" rtl="0" eaLnBrk="1" fontAlgn="base" hangingPunct="1">
              <a:spcBef>
                <a:spcPct val="0"/>
              </a:spcBef>
              <a:spcAft>
                <a:spcPct val="0"/>
              </a:spcAft>
              <a:defRPr sz="3400">
                <a:solidFill>
                  <a:srgbClr val="0066CC"/>
                </a:solidFill>
                <a:latin typeface="Arial" charset="0"/>
              </a:defRPr>
            </a:lvl8pPr>
            <a:lvl9pPr marL="1828800" algn="l" defTabSz="966788" rtl="0" eaLnBrk="1" fontAlgn="base" hangingPunct="1">
              <a:spcBef>
                <a:spcPct val="0"/>
              </a:spcBef>
              <a:spcAft>
                <a:spcPct val="0"/>
              </a:spcAft>
              <a:defRPr sz="3400">
                <a:solidFill>
                  <a:srgbClr val="0066CC"/>
                </a:solidFill>
                <a:latin typeface="Arial" charset="0"/>
              </a:defRPr>
            </a:lvl9pPr>
          </a:lstStyle>
          <a:p>
            <a:pPr algn="r">
              <a:defRPr/>
            </a:pPr>
            <a:r>
              <a:rPr lang="en-US" sz="5400" dirty="0" smtClean="0"/>
              <a:t>Test Driving ASP.NET MVC</a:t>
            </a:r>
          </a:p>
        </p:txBody>
      </p:sp>
      <p:sp>
        <p:nvSpPr>
          <p:cNvPr id="8" name="Rectangle 4"/>
          <p:cNvSpPr>
            <a:spLocks noChangeArrowheads="1"/>
          </p:cNvSpPr>
          <p:nvPr/>
        </p:nvSpPr>
        <p:spPr bwMode="auto">
          <a:xfrm>
            <a:off x="4813300" y="3622675"/>
            <a:ext cx="3987800" cy="1098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5923" tIns="42962" rIns="85923" bIns="42962"/>
          <a:lstStyle/>
          <a:p>
            <a:pPr algn="r" eaLnBrk="1" hangingPunct="1">
              <a:defRPr/>
            </a:pPr>
            <a:r>
              <a:rPr lang="en-US" sz="2400" b="1" dirty="0">
                <a:effectLst>
                  <a:outerShdw blurRad="38100" dist="38100" dir="2700000" algn="tl">
                    <a:srgbClr val="000000"/>
                  </a:outerShdw>
                </a:effectLst>
                <a:latin typeface="Arial" charset="0"/>
                <a:cs typeface="+mn-cs"/>
              </a:rPr>
              <a:t>Keith Burnell</a:t>
            </a:r>
            <a:endParaRPr lang="en-US" sz="2200" b="1" dirty="0">
              <a:effectLst>
                <a:outerShdw blurRad="38100" dist="38100" dir="2700000" algn="tl">
                  <a:srgbClr val="000000"/>
                </a:outerShdw>
              </a:effectLst>
              <a:latin typeface="Arial" charset="0"/>
              <a:cs typeface="+mn-cs"/>
            </a:endParaRPr>
          </a:p>
          <a:p>
            <a:pPr algn="r" eaLnBrk="1" hangingPunct="1">
              <a:defRPr/>
            </a:pPr>
            <a:r>
              <a:rPr lang="en-US" sz="1800" b="1" dirty="0">
                <a:solidFill>
                  <a:srgbClr val="00B0EB"/>
                </a:solidFill>
                <a:latin typeface="Arial" charset="0"/>
                <a:cs typeface="+mn-cs"/>
              </a:rPr>
              <a:t>Senior Software </a:t>
            </a:r>
            <a:r>
              <a:rPr lang="en-US" sz="1800" b="1" dirty="0" smtClean="0">
                <a:solidFill>
                  <a:srgbClr val="00B0EB"/>
                </a:solidFill>
                <a:latin typeface="Arial" charset="0"/>
                <a:cs typeface="+mn-cs"/>
              </a:rPr>
              <a:t>Engineer II</a:t>
            </a:r>
            <a:endParaRPr lang="en-US" sz="1800" b="1" dirty="0">
              <a:solidFill>
                <a:srgbClr val="00B0EB"/>
              </a:solidFill>
              <a:latin typeface="Arial" charset="0"/>
              <a:cs typeface="+mn-cs"/>
            </a:endParaRPr>
          </a:p>
          <a:p>
            <a:pPr algn="r" eaLnBrk="1" hangingPunct="1">
              <a:defRPr/>
            </a:pPr>
            <a:endParaRPr lang="en-US" sz="1800" b="1" dirty="0">
              <a:solidFill>
                <a:srgbClr val="00B0EB"/>
              </a:solidFill>
              <a:latin typeface="Arial" charset="0"/>
              <a:cs typeface="+mn-cs"/>
            </a:endParaRPr>
          </a:p>
          <a:p>
            <a:pPr algn="r" eaLnBrk="1" hangingPunct="1">
              <a:defRPr/>
            </a:pPr>
            <a:r>
              <a:rPr lang="en-US" b="1" dirty="0">
                <a:solidFill>
                  <a:schemeClr val="bg2">
                    <a:lumMod val="60000"/>
                    <a:lumOff val="40000"/>
                  </a:schemeClr>
                </a:solidFill>
                <a:latin typeface="Arial" charset="0"/>
                <a:cs typeface="+mn-cs"/>
              </a:rPr>
              <a:t>Email:</a:t>
            </a:r>
            <a:r>
              <a:rPr lang="en-US" b="1" dirty="0">
                <a:solidFill>
                  <a:srgbClr val="00B0EB"/>
                </a:solidFill>
                <a:latin typeface="Arial" charset="0"/>
                <a:cs typeface="+mn-cs"/>
              </a:rPr>
              <a:t> </a:t>
            </a:r>
            <a:r>
              <a:rPr lang="en-US" b="1" dirty="0">
                <a:solidFill>
                  <a:srgbClr val="00B0EB"/>
                </a:solidFill>
                <a:latin typeface="Arial" charset="0"/>
                <a:cs typeface="+mn-cs"/>
                <a:hlinkClick r:id="rId3"/>
              </a:rPr>
              <a:t>keith@dotnetdevdude.com</a:t>
            </a:r>
            <a:endParaRPr lang="en-US" b="1" dirty="0">
              <a:solidFill>
                <a:srgbClr val="00B0EB"/>
              </a:solidFill>
              <a:latin typeface="Arial" charset="0"/>
              <a:cs typeface="+mn-cs"/>
            </a:endParaRPr>
          </a:p>
          <a:p>
            <a:pPr algn="r" eaLnBrk="1" hangingPunct="1">
              <a:defRPr/>
            </a:pPr>
            <a:r>
              <a:rPr lang="en-US" b="1" dirty="0">
                <a:solidFill>
                  <a:schemeClr val="bg2">
                    <a:lumMod val="60000"/>
                    <a:lumOff val="40000"/>
                  </a:schemeClr>
                </a:solidFill>
                <a:latin typeface="Arial" charset="0"/>
                <a:cs typeface="+mn-cs"/>
              </a:rPr>
              <a:t>Twitter:</a:t>
            </a:r>
            <a:r>
              <a:rPr lang="en-US" b="1" dirty="0">
                <a:solidFill>
                  <a:srgbClr val="00B0EB"/>
                </a:solidFill>
                <a:latin typeface="Arial" charset="0"/>
                <a:cs typeface="+mn-cs"/>
              </a:rPr>
              <a:t> </a:t>
            </a:r>
            <a:r>
              <a:rPr lang="en-US" b="1" dirty="0" err="1">
                <a:solidFill>
                  <a:srgbClr val="00B0EB"/>
                </a:solidFill>
                <a:latin typeface="Arial" charset="0"/>
                <a:cs typeface="+mn-cs"/>
              </a:rPr>
              <a:t>keburnell</a:t>
            </a:r>
            <a:endParaRPr lang="en-US" b="1" dirty="0">
              <a:solidFill>
                <a:srgbClr val="00B0EB"/>
              </a:solidFill>
              <a:latin typeface="Arial" charset="0"/>
              <a:cs typeface="+mn-cs"/>
            </a:endParaRPr>
          </a:p>
          <a:p>
            <a:pPr algn="r" eaLnBrk="1" hangingPunct="1">
              <a:defRPr/>
            </a:pPr>
            <a:r>
              <a:rPr lang="en-US" b="1" dirty="0">
                <a:solidFill>
                  <a:schemeClr val="bg2">
                    <a:lumMod val="60000"/>
                    <a:lumOff val="40000"/>
                  </a:schemeClr>
                </a:solidFill>
                <a:latin typeface="Arial" charset="0"/>
                <a:cs typeface="+mn-cs"/>
              </a:rPr>
              <a:t>Blog:</a:t>
            </a:r>
            <a:r>
              <a:rPr lang="en-US" b="1" dirty="0">
                <a:solidFill>
                  <a:srgbClr val="00B0EB"/>
                </a:solidFill>
                <a:latin typeface="Arial" charset="0"/>
                <a:cs typeface="+mn-cs"/>
              </a:rPr>
              <a:t> </a:t>
            </a:r>
            <a:r>
              <a:rPr lang="en-US" b="1" dirty="0" smtClean="0">
                <a:solidFill>
                  <a:srgbClr val="00B0EB"/>
                </a:solidFill>
                <a:latin typeface="Arial" charset="0"/>
                <a:cs typeface="+mn-cs"/>
              </a:rPr>
              <a:t>www.DotNetDevDude.com</a:t>
            </a:r>
            <a:endParaRPr lang="en-US" b="1" dirty="0">
              <a:solidFill>
                <a:srgbClr val="00B0EB"/>
              </a:solidFill>
              <a:latin typeface="Arial" charset="0"/>
              <a:cs typeface="+mn-cs"/>
            </a:endParaRPr>
          </a:p>
          <a:p>
            <a:pPr algn="r" eaLnBrk="1" hangingPunct="1">
              <a:defRPr/>
            </a:pPr>
            <a:endParaRPr lang="en-US" b="1" dirty="0">
              <a:solidFill>
                <a:srgbClr val="FFCC00"/>
              </a:solidFill>
              <a:latin typeface="Arial" charset="0"/>
              <a:cs typeface="+mn-cs"/>
            </a:endParaRPr>
          </a:p>
          <a:p>
            <a:pPr eaLnBrk="1" hangingPunct="1">
              <a:defRPr/>
            </a:pPr>
            <a:endParaRPr lang="en-US" b="1" dirty="0">
              <a:solidFill>
                <a:srgbClr val="FFCC00"/>
              </a:solidFill>
              <a:latin typeface="Arial" charset="0"/>
              <a:cs typeface="+mn-cs"/>
            </a:endParaRPr>
          </a:p>
          <a:p>
            <a:pPr eaLnBrk="1" hangingPunct="1">
              <a:defRPr/>
            </a:pPr>
            <a:endParaRPr lang="en-US" sz="1400" dirty="0">
              <a:latin typeface="Times New Roman" pitchFamily="28" charset="0"/>
              <a:cs typeface="+mn-cs"/>
            </a:endParaRPr>
          </a:p>
        </p:txBody>
      </p:sp>
      <p:pic>
        <p:nvPicPr>
          <p:cNvPr id="4" name="Picture 2" descr="http://t2.gstatic.com/images?q=tbn:ANd9GcSpaWRjj-wFNzXAis6AWfFrw34sUXv8gOzqj2D2VVmC3H4cBsIH"/>
          <p:cNvPicPr>
            <a:picLocks noChangeAspect="1" noChangeArrowheads="1"/>
          </p:cNvPicPr>
          <p:nvPr/>
        </p:nvPicPr>
        <p:blipFill>
          <a:blip r:embed="rId4" cstate="print"/>
          <a:srcRect/>
          <a:stretch>
            <a:fillRect/>
          </a:stretch>
        </p:blipFill>
        <p:spPr bwMode="auto">
          <a:xfrm>
            <a:off x="534986" y="4867803"/>
            <a:ext cx="1253597" cy="1253598"/>
          </a:xfrm>
          <a:prstGeom prst="rect">
            <a:avLst/>
          </a:prstGeom>
          <a:noFill/>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http://www.tugberkugurlu.com/Content/images/Uploadedbyauthors/wlw/1934ffeb460c_FB47/you-need-some-tests-y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24163" y="1152524"/>
            <a:ext cx="5572125" cy="41790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7054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7170"/>
                                        </p:tgtEl>
                                        <p:attrNameLst>
                                          <p:attrName>style.visibility</p:attrName>
                                        </p:attrNameLst>
                                      </p:cBhvr>
                                      <p:to>
                                        <p:strVal val="visible"/>
                                      </p:to>
                                    </p:set>
                                    <p:animEffect transition="in" filter="fade">
                                      <p:cBhvr>
                                        <p:cTn id="7" dur="1000"/>
                                        <p:tgtEl>
                                          <p:spTgt spid="7170"/>
                                        </p:tgtEl>
                                      </p:cBhvr>
                                    </p:animEffect>
                                    <p:anim calcmode="lin" valueType="num">
                                      <p:cBhvr>
                                        <p:cTn id="8" dur="1000" fill="hold"/>
                                        <p:tgtEl>
                                          <p:spTgt spid="7170"/>
                                        </p:tgtEl>
                                        <p:attrNameLst>
                                          <p:attrName>ppt_x</p:attrName>
                                        </p:attrNameLst>
                                      </p:cBhvr>
                                      <p:tavLst>
                                        <p:tav tm="0">
                                          <p:val>
                                            <p:strVal val="#ppt_x"/>
                                          </p:val>
                                        </p:tav>
                                        <p:tav tm="100000">
                                          <p:val>
                                            <p:strVal val="#ppt_x"/>
                                          </p:val>
                                        </p:tav>
                                      </p:tavLst>
                                    </p:anim>
                                    <p:anim calcmode="lin" valueType="num">
                                      <p:cBhvr>
                                        <p:cTn id="9" dur="1000" fill="hold"/>
                                        <p:tgtEl>
                                          <p:spTgt spid="717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a:spLocks noGrp="1" noChangeArrowheads="1"/>
          </p:cNvSpPr>
          <p:nvPr>
            <p:ph type="title"/>
          </p:nvPr>
        </p:nvSpPr>
        <p:spPr>
          <a:xfrm>
            <a:off x="1025638" y="2329438"/>
            <a:ext cx="7369175" cy="941388"/>
          </a:xfrm>
        </p:spPr>
        <p:txBody>
          <a:bodyPr/>
          <a:lstStyle/>
          <a:p>
            <a:pPr algn="ctr">
              <a:defRPr/>
            </a:pPr>
            <a:r>
              <a:rPr lang="en-US" dirty="0" smtClean="0"/>
              <a:t>Types of testing that </a:t>
            </a:r>
            <a:r>
              <a:rPr lang="en-US" b="1" dirty="0" smtClean="0"/>
              <a:t>are</a:t>
            </a:r>
            <a:r>
              <a:rPr lang="en-US" dirty="0" smtClean="0"/>
              <a:t> not keys to test-driven development</a:t>
            </a:r>
          </a:p>
        </p:txBody>
      </p:sp>
    </p:spTree>
    <p:extLst>
      <p:ext uri="{BB962C8B-B14F-4D97-AF65-F5344CB8AC3E}">
        <p14:creationId xmlns:p14="http://schemas.microsoft.com/office/powerpoint/2010/main" val="9032910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a:spLocks noGrp="1" noChangeArrowheads="1"/>
          </p:cNvSpPr>
          <p:nvPr>
            <p:ph type="title"/>
          </p:nvPr>
        </p:nvSpPr>
        <p:spPr>
          <a:xfrm>
            <a:off x="893763" y="381000"/>
            <a:ext cx="7369175" cy="941388"/>
          </a:xfrm>
        </p:spPr>
        <p:txBody>
          <a:bodyPr/>
          <a:lstStyle/>
          <a:p>
            <a:pPr>
              <a:defRPr/>
            </a:pPr>
            <a:r>
              <a:rPr lang="en-US" dirty="0" smtClean="0"/>
              <a:t>Integration Testing</a:t>
            </a:r>
          </a:p>
        </p:txBody>
      </p:sp>
      <p:sp>
        <p:nvSpPr>
          <p:cNvPr id="8" name="Rectangle 3"/>
          <p:cNvSpPr txBox="1">
            <a:spLocks noChangeArrowheads="1"/>
          </p:cNvSpPr>
          <p:nvPr/>
        </p:nvSpPr>
        <p:spPr bwMode="auto">
          <a:xfrm>
            <a:off x="900113" y="1484313"/>
            <a:ext cx="8043862" cy="4770437"/>
          </a:xfrm>
          <a:prstGeom prst="rect">
            <a:avLst/>
          </a:prstGeom>
          <a:noFill/>
          <a:ln w="9525">
            <a:noFill/>
            <a:miter lim="800000"/>
            <a:headEnd/>
            <a:tailEnd/>
          </a:ln>
        </p:spPr>
        <p:txBody>
          <a:bodyPr vert="horz" wrap="square" lIns="96646" tIns="48323" rIns="96646" bIns="48323" numCol="1" anchor="t" anchorCtr="0" compatLnSpc="1">
            <a:prstTxWarp prst="textNoShape">
              <a:avLst/>
            </a:prstTxWarp>
          </a:bodyPr>
          <a:lstStyle>
            <a:lvl1pPr marL="363538" indent="-363538" algn="l" defTabSz="966788" rtl="0" eaLnBrk="1" fontAlgn="base" hangingPunct="1">
              <a:spcBef>
                <a:spcPct val="20000"/>
              </a:spcBef>
              <a:spcAft>
                <a:spcPct val="0"/>
              </a:spcAft>
              <a:buChar char="•"/>
              <a:defRPr sz="2900">
                <a:solidFill>
                  <a:schemeClr val="tx1"/>
                </a:solidFill>
                <a:latin typeface="+mn-lt"/>
                <a:ea typeface="+mn-ea"/>
                <a:cs typeface="+mn-cs"/>
              </a:defRPr>
            </a:lvl1pPr>
            <a:lvl2pPr marL="784225" indent="-301625" algn="l" defTabSz="966788" rtl="0" eaLnBrk="1" fontAlgn="base" hangingPunct="1">
              <a:spcBef>
                <a:spcPct val="20000"/>
              </a:spcBef>
              <a:spcAft>
                <a:spcPct val="0"/>
              </a:spcAft>
              <a:buChar char="–"/>
              <a:defRPr sz="2600">
                <a:solidFill>
                  <a:schemeClr val="tx1"/>
                </a:solidFill>
                <a:latin typeface="+mn-lt"/>
              </a:defRPr>
            </a:lvl2pPr>
            <a:lvl3pPr marL="1208088" indent="-241300" algn="l" defTabSz="966788" rtl="0" eaLnBrk="1" fontAlgn="base" hangingPunct="1">
              <a:spcBef>
                <a:spcPct val="20000"/>
              </a:spcBef>
              <a:spcAft>
                <a:spcPct val="0"/>
              </a:spcAft>
              <a:buChar char="•"/>
              <a:defRPr sz="2100">
                <a:solidFill>
                  <a:schemeClr val="tx1"/>
                </a:solidFill>
                <a:latin typeface="+mn-lt"/>
              </a:defRPr>
            </a:lvl3pPr>
            <a:lvl4pPr marL="1689100" indent="-238125" algn="l" defTabSz="966788" rtl="0" eaLnBrk="1" fontAlgn="base" hangingPunct="1">
              <a:spcBef>
                <a:spcPct val="20000"/>
              </a:spcBef>
              <a:spcAft>
                <a:spcPct val="0"/>
              </a:spcAft>
              <a:buChar char="–"/>
              <a:defRPr sz="2100">
                <a:solidFill>
                  <a:schemeClr val="tx1"/>
                </a:solidFill>
                <a:latin typeface="+mn-lt"/>
              </a:defRPr>
            </a:lvl4pPr>
            <a:lvl5pPr marL="2174875" indent="-241300" algn="l" defTabSz="966788" rtl="0" eaLnBrk="1" fontAlgn="base" hangingPunct="1">
              <a:spcBef>
                <a:spcPct val="20000"/>
              </a:spcBef>
              <a:spcAft>
                <a:spcPct val="0"/>
              </a:spcAft>
              <a:buChar char="»"/>
              <a:defRPr sz="2100">
                <a:solidFill>
                  <a:schemeClr val="tx1"/>
                </a:solidFill>
                <a:latin typeface="+mn-lt"/>
              </a:defRPr>
            </a:lvl5pPr>
            <a:lvl6pPr marL="2632075" indent="-241300" algn="l" defTabSz="966788" rtl="0" eaLnBrk="1" fontAlgn="base" hangingPunct="1">
              <a:spcBef>
                <a:spcPct val="20000"/>
              </a:spcBef>
              <a:spcAft>
                <a:spcPct val="0"/>
              </a:spcAft>
              <a:buChar char="»"/>
              <a:defRPr sz="2100">
                <a:solidFill>
                  <a:schemeClr val="tx1"/>
                </a:solidFill>
                <a:latin typeface="+mn-lt"/>
              </a:defRPr>
            </a:lvl6pPr>
            <a:lvl7pPr marL="3089275" indent="-241300" algn="l" defTabSz="966788" rtl="0" eaLnBrk="1" fontAlgn="base" hangingPunct="1">
              <a:spcBef>
                <a:spcPct val="20000"/>
              </a:spcBef>
              <a:spcAft>
                <a:spcPct val="0"/>
              </a:spcAft>
              <a:buChar char="»"/>
              <a:defRPr sz="2100">
                <a:solidFill>
                  <a:schemeClr val="tx1"/>
                </a:solidFill>
                <a:latin typeface="+mn-lt"/>
              </a:defRPr>
            </a:lvl7pPr>
            <a:lvl8pPr marL="3546475" indent="-241300" algn="l" defTabSz="966788" rtl="0" eaLnBrk="1" fontAlgn="base" hangingPunct="1">
              <a:spcBef>
                <a:spcPct val="20000"/>
              </a:spcBef>
              <a:spcAft>
                <a:spcPct val="0"/>
              </a:spcAft>
              <a:buChar char="»"/>
              <a:defRPr sz="2100">
                <a:solidFill>
                  <a:schemeClr val="tx1"/>
                </a:solidFill>
                <a:latin typeface="+mn-lt"/>
              </a:defRPr>
            </a:lvl8pPr>
            <a:lvl9pPr marL="4003675" indent="-241300" algn="l" defTabSz="966788" rtl="0" eaLnBrk="1" fontAlgn="base" hangingPunct="1">
              <a:spcBef>
                <a:spcPct val="20000"/>
              </a:spcBef>
              <a:spcAft>
                <a:spcPct val="0"/>
              </a:spcAft>
              <a:buChar char="»"/>
              <a:defRPr sz="2100">
                <a:solidFill>
                  <a:schemeClr val="tx1"/>
                </a:solidFill>
                <a:latin typeface="+mn-lt"/>
              </a:defRPr>
            </a:lvl9pPr>
          </a:lstStyle>
          <a:p>
            <a:pPr marL="0" indent="0">
              <a:buNone/>
            </a:pPr>
            <a:endParaRPr lang="en-US" sz="2400" kern="0" dirty="0" smtClean="0">
              <a:solidFill>
                <a:srgbClr val="000000"/>
              </a:solidFill>
            </a:endParaRPr>
          </a:p>
        </p:txBody>
      </p:sp>
      <p:pic>
        <p:nvPicPr>
          <p:cNvPr id="8194" name="Picture 2" descr="http://www.unmanned.vt.edu/news/images/robocupDARwInVsTUD800x60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7426" y="1819275"/>
            <a:ext cx="4165599" cy="31241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2868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8194"/>
                                        </p:tgtEl>
                                        <p:attrNameLst>
                                          <p:attrName>style.visibility</p:attrName>
                                        </p:attrNameLst>
                                      </p:cBhvr>
                                      <p:to>
                                        <p:strVal val="visible"/>
                                      </p:to>
                                    </p:set>
                                    <p:animEffect transition="in" filter="fade">
                                      <p:cBhvr>
                                        <p:cTn id="7" dur="500"/>
                                        <p:tgtEl>
                                          <p:spTgt spid="81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a:spLocks noGrp="1" noChangeArrowheads="1"/>
          </p:cNvSpPr>
          <p:nvPr>
            <p:ph type="title"/>
          </p:nvPr>
        </p:nvSpPr>
        <p:spPr>
          <a:xfrm>
            <a:off x="893763" y="381000"/>
            <a:ext cx="7369175" cy="941388"/>
          </a:xfrm>
        </p:spPr>
        <p:txBody>
          <a:bodyPr/>
          <a:lstStyle/>
          <a:p>
            <a:pPr>
              <a:defRPr/>
            </a:pPr>
            <a:r>
              <a:rPr lang="en-US" dirty="0" smtClean="0"/>
              <a:t>Regression Testing</a:t>
            </a:r>
          </a:p>
        </p:txBody>
      </p:sp>
      <p:sp>
        <p:nvSpPr>
          <p:cNvPr id="8" name="Rectangle 3"/>
          <p:cNvSpPr txBox="1">
            <a:spLocks noChangeArrowheads="1"/>
          </p:cNvSpPr>
          <p:nvPr/>
        </p:nvSpPr>
        <p:spPr bwMode="auto">
          <a:xfrm>
            <a:off x="900113" y="1484313"/>
            <a:ext cx="8043862" cy="4770437"/>
          </a:xfrm>
          <a:prstGeom prst="rect">
            <a:avLst/>
          </a:prstGeom>
          <a:noFill/>
          <a:ln w="9525">
            <a:noFill/>
            <a:miter lim="800000"/>
            <a:headEnd/>
            <a:tailEnd/>
          </a:ln>
        </p:spPr>
        <p:txBody>
          <a:bodyPr vert="horz" wrap="square" lIns="96646" tIns="48323" rIns="96646" bIns="48323" numCol="1" anchor="t" anchorCtr="0" compatLnSpc="1">
            <a:prstTxWarp prst="textNoShape">
              <a:avLst/>
            </a:prstTxWarp>
          </a:bodyPr>
          <a:lstStyle>
            <a:lvl1pPr marL="363538" indent="-363538" algn="l" defTabSz="966788" rtl="0" eaLnBrk="1" fontAlgn="base" hangingPunct="1">
              <a:spcBef>
                <a:spcPct val="20000"/>
              </a:spcBef>
              <a:spcAft>
                <a:spcPct val="0"/>
              </a:spcAft>
              <a:buChar char="•"/>
              <a:defRPr sz="2900">
                <a:solidFill>
                  <a:schemeClr val="tx1"/>
                </a:solidFill>
                <a:latin typeface="+mn-lt"/>
                <a:ea typeface="+mn-ea"/>
                <a:cs typeface="+mn-cs"/>
              </a:defRPr>
            </a:lvl1pPr>
            <a:lvl2pPr marL="784225" indent="-301625" algn="l" defTabSz="966788" rtl="0" eaLnBrk="1" fontAlgn="base" hangingPunct="1">
              <a:spcBef>
                <a:spcPct val="20000"/>
              </a:spcBef>
              <a:spcAft>
                <a:spcPct val="0"/>
              </a:spcAft>
              <a:buChar char="–"/>
              <a:defRPr sz="2600">
                <a:solidFill>
                  <a:schemeClr val="tx1"/>
                </a:solidFill>
                <a:latin typeface="+mn-lt"/>
              </a:defRPr>
            </a:lvl2pPr>
            <a:lvl3pPr marL="1208088" indent="-241300" algn="l" defTabSz="966788" rtl="0" eaLnBrk="1" fontAlgn="base" hangingPunct="1">
              <a:spcBef>
                <a:spcPct val="20000"/>
              </a:spcBef>
              <a:spcAft>
                <a:spcPct val="0"/>
              </a:spcAft>
              <a:buChar char="•"/>
              <a:defRPr sz="2100">
                <a:solidFill>
                  <a:schemeClr val="tx1"/>
                </a:solidFill>
                <a:latin typeface="+mn-lt"/>
              </a:defRPr>
            </a:lvl3pPr>
            <a:lvl4pPr marL="1689100" indent="-238125" algn="l" defTabSz="966788" rtl="0" eaLnBrk="1" fontAlgn="base" hangingPunct="1">
              <a:spcBef>
                <a:spcPct val="20000"/>
              </a:spcBef>
              <a:spcAft>
                <a:spcPct val="0"/>
              </a:spcAft>
              <a:buChar char="–"/>
              <a:defRPr sz="2100">
                <a:solidFill>
                  <a:schemeClr val="tx1"/>
                </a:solidFill>
                <a:latin typeface="+mn-lt"/>
              </a:defRPr>
            </a:lvl4pPr>
            <a:lvl5pPr marL="2174875" indent="-241300" algn="l" defTabSz="966788" rtl="0" eaLnBrk="1" fontAlgn="base" hangingPunct="1">
              <a:spcBef>
                <a:spcPct val="20000"/>
              </a:spcBef>
              <a:spcAft>
                <a:spcPct val="0"/>
              </a:spcAft>
              <a:buChar char="»"/>
              <a:defRPr sz="2100">
                <a:solidFill>
                  <a:schemeClr val="tx1"/>
                </a:solidFill>
                <a:latin typeface="+mn-lt"/>
              </a:defRPr>
            </a:lvl5pPr>
            <a:lvl6pPr marL="2632075" indent="-241300" algn="l" defTabSz="966788" rtl="0" eaLnBrk="1" fontAlgn="base" hangingPunct="1">
              <a:spcBef>
                <a:spcPct val="20000"/>
              </a:spcBef>
              <a:spcAft>
                <a:spcPct val="0"/>
              </a:spcAft>
              <a:buChar char="»"/>
              <a:defRPr sz="2100">
                <a:solidFill>
                  <a:schemeClr val="tx1"/>
                </a:solidFill>
                <a:latin typeface="+mn-lt"/>
              </a:defRPr>
            </a:lvl6pPr>
            <a:lvl7pPr marL="3089275" indent="-241300" algn="l" defTabSz="966788" rtl="0" eaLnBrk="1" fontAlgn="base" hangingPunct="1">
              <a:spcBef>
                <a:spcPct val="20000"/>
              </a:spcBef>
              <a:spcAft>
                <a:spcPct val="0"/>
              </a:spcAft>
              <a:buChar char="»"/>
              <a:defRPr sz="2100">
                <a:solidFill>
                  <a:schemeClr val="tx1"/>
                </a:solidFill>
                <a:latin typeface="+mn-lt"/>
              </a:defRPr>
            </a:lvl7pPr>
            <a:lvl8pPr marL="3546475" indent="-241300" algn="l" defTabSz="966788" rtl="0" eaLnBrk="1" fontAlgn="base" hangingPunct="1">
              <a:spcBef>
                <a:spcPct val="20000"/>
              </a:spcBef>
              <a:spcAft>
                <a:spcPct val="0"/>
              </a:spcAft>
              <a:buChar char="»"/>
              <a:defRPr sz="2100">
                <a:solidFill>
                  <a:schemeClr val="tx1"/>
                </a:solidFill>
                <a:latin typeface="+mn-lt"/>
              </a:defRPr>
            </a:lvl8pPr>
            <a:lvl9pPr marL="4003675" indent="-241300" algn="l" defTabSz="966788" rtl="0" eaLnBrk="1" fontAlgn="base" hangingPunct="1">
              <a:spcBef>
                <a:spcPct val="20000"/>
              </a:spcBef>
              <a:spcAft>
                <a:spcPct val="0"/>
              </a:spcAft>
              <a:buChar char="»"/>
              <a:defRPr sz="2100">
                <a:solidFill>
                  <a:schemeClr val="tx1"/>
                </a:solidFill>
                <a:latin typeface="+mn-lt"/>
              </a:defRPr>
            </a:lvl9pPr>
          </a:lstStyle>
          <a:p>
            <a:pPr marL="0" indent="0">
              <a:buNone/>
            </a:pPr>
            <a:endParaRPr lang="en-US" sz="2400" kern="0" dirty="0" smtClean="0">
              <a:solidFill>
                <a:srgbClr val="000000"/>
              </a:solidFill>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18717" y="2419350"/>
            <a:ext cx="4783015" cy="1943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52163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a:spLocks noGrp="1" noChangeArrowheads="1"/>
          </p:cNvSpPr>
          <p:nvPr>
            <p:ph type="title"/>
          </p:nvPr>
        </p:nvSpPr>
        <p:spPr>
          <a:xfrm>
            <a:off x="893763" y="381000"/>
            <a:ext cx="7369175" cy="941388"/>
          </a:xfrm>
        </p:spPr>
        <p:txBody>
          <a:bodyPr/>
          <a:lstStyle/>
          <a:p>
            <a:pPr>
              <a:defRPr/>
            </a:pPr>
            <a:r>
              <a:rPr lang="en-US" dirty="0" smtClean="0"/>
              <a:t>User Acceptance Testing (UAT)</a:t>
            </a:r>
          </a:p>
        </p:txBody>
      </p:sp>
      <p:sp>
        <p:nvSpPr>
          <p:cNvPr id="8" name="Rectangle 3"/>
          <p:cNvSpPr txBox="1">
            <a:spLocks noChangeArrowheads="1"/>
          </p:cNvSpPr>
          <p:nvPr/>
        </p:nvSpPr>
        <p:spPr bwMode="auto">
          <a:xfrm>
            <a:off x="900113" y="1484313"/>
            <a:ext cx="8043862" cy="4770437"/>
          </a:xfrm>
          <a:prstGeom prst="rect">
            <a:avLst/>
          </a:prstGeom>
          <a:noFill/>
          <a:ln w="9525">
            <a:noFill/>
            <a:miter lim="800000"/>
            <a:headEnd/>
            <a:tailEnd/>
          </a:ln>
        </p:spPr>
        <p:txBody>
          <a:bodyPr vert="horz" wrap="square" lIns="96646" tIns="48323" rIns="96646" bIns="48323" numCol="1" anchor="t" anchorCtr="0" compatLnSpc="1">
            <a:prstTxWarp prst="textNoShape">
              <a:avLst/>
            </a:prstTxWarp>
          </a:bodyPr>
          <a:lstStyle>
            <a:lvl1pPr marL="363538" indent="-363538" algn="l" defTabSz="966788" rtl="0" eaLnBrk="1" fontAlgn="base" hangingPunct="1">
              <a:spcBef>
                <a:spcPct val="20000"/>
              </a:spcBef>
              <a:spcAft>
                <a:spcPct val="0"/>
              </a:spcAft>
              <a:buChar char="•"/>
              <a:defRPr sz="2900">
                <a:solidFill>
                  <a:schemeClr val="tx1"/>
                </a:solidFill>
                <a:latin typeface="+mn-lt"/>
                <a:ea typeface="+mn-ea"/>
                <a:cs typeface="+mn-cs"/>
              </a:defRPr>
            </a:lvl1pPr>
            <a:lvl2pPr marL="784225" indent="-301625" algn="l" defTabSz="966788" rtl="0" eaLnBrk="1" fontAlgn="base" hangingPunct="1">
              <a:spcBef>
                <a:spcPct val="20000"/>
              </a:spcBef>
              <a:spcAft>
                <a:spcPct val="0"/>
              </a:spcAft>
              <a:buChar char="–"/>
              <a:defRPr sz="2600">
                <a:solidFill>
                  <a:schemeClr val="tx1"/>
                </a:solidFill>
                <a:latin typeface="+mn-lt"/>
              </a:defRPr>
            </a:lvl2pPr>
            <a:lvl3pPr marL="1208088" indent="-241300" algn="l" defTabSz="966788" rtl="0" eaLnBrk="1" fontAlgn="base" hangingPunct="1">
              <a:spcBef>
                <a:spcPct val="20000"/>
              </a:spcBef>
              <a:spcAft>
                <a:spcPct val="0"/>
              </a:spcAft>
              <a:buChar char="•"/>
              <a:defRPr sz="2100">
                <a:solidFill>
                  <a:schemeClr val="tx1"/>
                </a:solidFill>
                <a:latin typeface="+mn-lt"/>
              </a:defRPr>
            </a:lvl3pPr>
            <a:lvl4pPr marL="1689100" indent="-238125" algn="l" defTabSz="966788" rtl="0" eaLnBrk="1" fontAlgn="base" hangingPunct="1">
              <a:spcBef>
                <a:spcPct val="20000"/>
              </a:spcBef>
              <a:spcAft>
                <a:spcPct val="0"/>
              </a:spcAft>
              <a:buChar char="–"/>
              <a:defRPr sz="2100">
                <a:solidFill>
                  <a:schemeClr val="tx1"/>
                </a:solidFill>
                <a:latin typeface="+mn-lt"/>
              </a:defRPr>
            </a:lvl4pPr>
            <a:lvl5pPr marL="2174875" indent="-241300" algn="l" defTabSz="966788" rtl="0" eaLnBrk="1" fontAlgn="base" hangingPunct="1">
              <a:spcBef>
                <a:spcPct val="20000"/>
              </a:spcBef>
              <a:spcAft>
                <a:spcPct val="0"/>
              </a:spcAft>
              <a:buChar char="»"/>
              <a:defRPr sz="2100">
                <a:solidFill>
                  <a:schemeClr val="tx1"/>
                </a:solidFill>
                <a:latin typeface="+mn-lt"/>
              </a:defRPr>
            </a:lvl5pPr>
            <a:lvl6pPr marL="2632075" indent="-241300" algn="l" defTabSz="966788" rtl="0" eaLnBrk="1" fontAlgn="base" hangingPunct="1">
              <a:spcBef>
                <a:spcPct val="20000"/>
              </a:spcBef>
              <a:spcAft>
                <a:spcPct val="0"/>
              </a:spcAft>
              <a:buChar char="»"/>
              <a:defRPr sz="2100">
                <a:solidFill>
                  <a:schemeClr val="tx1"/>
                </a:solidFill>
                <a:latin typeface="+mn-lt"/>
              </a:defRPr>
            </a:lvl6pPr>
            <a:lvl7pPr marL="3089275" indent="-241300" algn="l" defTabSz="966788" rtl="0" eaLnBrk="1" fontAlgn="base" hangingPunct="1">
              <a:spcBef>
                <a:spcPct val="20000"/>
              </a:spcBef>
              <a:spcAft>
                <a:spcPct val="0"/>
              </a:spcAft>
              <a:buChar char="»"/>
              <a:defRPr sz="2100">
                <a:solidFill>
                  <a:schemeClr val="tx1"/>
                </a:solidFill>
                <a:latin typeface="+mn-lt"/>
              </a:defRPr>
            </a:lvl7pPr>
            <a:lvl8pPr marL="3546475" indent="-241300" algn="l" defTabSz="966788" rtl="0" eaLnBrk="1" fontAlgn="base" hangingPunct="1">
              <a:spcBef>
                <a:spcPct val="20000"/>
              </a:spcBef>
              <a:spcAft>
                <a:spcPct val="0"/>
              </a:spcAft>
              <a:buChar char="»"/>
              <a:defRPr sz="2100">
                <a:solidFill>
                  <a:schemeClr val="tx1"/>
                </a:solidFill>
                <a:latin typeface="+mn-lt"/>
              </a:defRPr>
            </a:lvl8pPr>
            <a:lvl9pPr marL="4003675" indent="-241300" algn="l" defTabSz="966788" rtl="0" eaLnBrk="1" fontAlgn="base" hangingPunct="1">
              <a:spcBef>
                <a:spcPct val="20000"/>
              </a:spcBef>
              <a:spcAft>
                <a:spcPct val="0"/>
              </a:spcAft>
              <a:buChar char="»"/>
              <a:defRPr sz="2100">
                <a:solidFill>
                  <a:schemeClr val="tx1"/>
                </a:solidFill>
                <a:latin typeface="+mn-lt"/>
              </a:defRPr>
            </a:lvl9pPr>
          </a:lstStyle>
          <a:p>
            <a:pPr marL="0" indent="0">
              <a:buNone/>
            </a:pPr>
            <a:endParaRPr lang="en-US" sz="2400" kern="0" dirty="0" smtClean="0">
              <a:solidFill>
                <a:srgbClr val="000000"/>
              </a:solidFill>
            </a:endParaRPr>
          </a:p>
        </p:txBody>
      </p:sp>
      <p:pic>
        <p:nvPicPr>
          <p:cNvPr id="4098" name="Picture 2" descr="http://2.bp.blogspot.com/-eAyY_k2VXG0/T2EHlJ1-IZI/AAAAAAAAAEg/bF3pyPQK87Y/s1600/DilbertUAT.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74044" y="2439534"/>
            <a:ext cx="6096000" cy="18478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5579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4098"/>
                                        </p:tgtEl>
                                        <p:attrNameLst>
                                          <p:attrName>style.visibility</p:attrName>
                                        </p:attrNameLst>
                                      </p:cBhvr>
                                      <p:to>
                                        <p:strVal val="visible"/>
                                      </p:to>
                                    </p:set>
                                    <p:animEffect transition="in" filter="fade">
                                      <p:cBhvr>
                                        <p:cTn id="7" dur="500"/>
                                        <p:tgtEl>
                                          <p:spTgt spid="40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a:spLocks noGrp="1" noChangeArrowheads="1"/>
          </p:cNvSpPr>
          <p:nvPr>
            <p:ph type="title"/>
          </p:nvPr>
        </p:nvSpPr>
        <p:spPr>
          <a:xfrm>
            <a:off x="893763" y="381000"/>
            <a:ext cx="7369175" cy="941388"/>
          </a:xfrm>
        </p:spPr>
        <p:txBody>
          <a:bodyPr/>
          <a:lstStyle/>
          <a:p>
            <a:pPr>
              <a:defRPr/>
            </a:pPr>
            <a:r>
              <a:rPr lang="en-US" dirty="0" smtClean="0"/>
              <a:t>Performance Testing</a:t>
            </a:r>
          </a:p>
        </p:txBody>
      </p:sp>
      <p:sp>
        <p:nvSpPr>
          <p:cNvPr id="8" name="Rectangle 3"/>
          <p:cNvSpPr txBox="1">
            <a:spLocks noChangeArrowheads="1"/>
          </p:cNvSpPr>
          <p:nvPr/>
        </p:nvSpPr>
        <p:spPr bwMode="auto">
          <a:xfrm>
            <a:off x="900113" y="1484313"/>
            <a:ext cx="8043862" cy="4770437"/>
          </a:xfrm>
          <a:prstGeom prst="rect">
            <a:avLst/>
          </a:prstGeom>
          <a:noFill/>
          <a:ln w="9525">
            <a:noFill/>
            <a:miter lim="800000"/>
            <a:headEnd/>
            <a:tailEnd/>
          </a:ln>
        </p:spPr>
        <p:txBody>
          <a:bodyPr vert="horz" wrap="square" lIns="96646" tIns="48323" rIns="96646" bIns="48323" numCol="1" anchor="t" anchorCtr="0" compatLnSpc="1">
            <a:prstTxWarp prst="textNoShape">
              <a:avLst/>
            </a:prstTxWarp>
          </a:bodyPr>
          <a:lstStyle>
            <a:lvl1pPr marL="363538" indent="-363538" algn="l" defTabSz="966788" rtl="0" eaLnBrk="1" fontAlgn="base" hangingPunct="1">
              <a:spcBef>
                <a:spcPct val="20000"/>
              </a:spcBef>
              <a:spcAft>
                <a:spcPct val="0"/>
              </a:spcAft>
              <a:buChar char="•"/>
              <a:defRPr sz="2900">
                <a:solidFill>
                  <a:schemeClr val="tx1"/>
                </a:solidFill>
                <a:latin typeface="+mn-lt"/>
                <a:ea typeface="+mn-ea"/>
                <a:cs typeface="+mn-cs"/>
              </a:defRPr>
            </a:lvl1pPr>
            <a:lvl2pPr marL="784225" indent="-301625" algn="l" defTabSz="966788" rtl="0" eaLnBrk="1" fontAlgn="base" hangingPunct="1">
              <a:spcBef>
                <a:spcPct val="20000"/>
              </a:spcBef>
              <a:spcAft>
                <a:spcPct val="0"/>
              </a:spcAft>
              <a:buChar char="–"/>
              <a:defRPr sz="2600">
                <a:solidFill>
                  <a:schemeClr val="tx1"/>
                </a:solidFill>
                <a:latin typeface="+mn-lt"/>
              </a:defRPr>
            </a:lvl2pPr>
            <a:lvl3pPr marL="1208088" indent="-241300" algn="l" defTabSz="966788" rtl="0" eaLnBrk="1" fontAlgn="base" hangingPunct="1">
              <a:spcBef>
                <a:spcPct val="20000"/>
              </a:spcBef>
              <a:spcAft>
                <a:spcPct val="0"/>
              </a:spcAft>
              <a:buChar char="•"/>
              <a:defRPr sz="2100">
                <a:solidFill>
                  <a:schemeClr val="tx1"/>
                </a:solidFill>
                <a:latin typeface="+mn-lt"/>
              </a:defRPr>
            </a:lvl3pPr>
            <a:lvl4pPr marL="1689100" indent="-238125" algn="l" defTabSz="966788" rtl="0" eaLnBrk="1" fontAlgn="base" hangingPunct="1">
              <a:spcBef>
                <a:spcPct val="20000"/>
              </a:spcBef>
              <a:spcAft>
                <a:spcPct val="0"/>
              </a:spcAft>
              <a:buChar char="–"/>
              <a:defRPr sz="2100">
                <a:solidFill>
                  <a:schemeClr val="tx1"/>
                </a:solidFill>
                <a:latin typeface="+mn-lt"/>
              </a:defRPr>
            </a:lvl4pPr>
            <a:lvl5pPr marL="2174875" indent="-241300" algn="l" defTabSz="966788" rtl="0" eaLnBrk="1" fontAlgn="base" hangingPunct="1">
              <a:spcBef>
                <a:spcPct val="20000"/>
              </a:spcBef>
              <a:spcAft>
                <a:spcPct val="0"/>
              </a:spcAft>
              <a:buChar char="»"/>
              <a:defRPr sz="2100">
                <a:solidFill>
                  <a:schemeClr val="tx1"/>
                </a:solidFill>
                <a:latin typeface="+mn-lt"/>
              </a:defRPr>
            </a:lvl5pPr>
            <a:lvl6pPr marL="2632075" indent="-241300" algn="l" defTabSz="966788" rtl="0" eaLnBrk="1" fontAlgn="base" hangingPunct="1">
              <a:spcBef>
                <a:spcPct val="20000"/>
              </a:spcBef>
              <a:spcAft>
                <a:spcPct val="0"/>
              </a:spcAft>
              <a:buChar char="»"/>
              <a:defRPr sz="2100">
                <a:solidFill>
                  <a:schemeClr val="tx1"/>
                </a:solidFill>
                <a:latin typeface="+mn-lt"/>
              </a:defRPr>
            </a:lvl6pPr>
            <a:lvl7pPr marL="3089275" indent="-241300" algn="l" defTabSz="966788" rtl="0" eaLnBrk="1" fontAlgn="base" hangingPunct="1">
              <a:spcBef>
                <a:spcPct val="20000"/>
              </a:spcBef>
              <a:spcAft>
                <a:spcPct val="0"/>
              </a:spcAft>
              <a:buChar char="»"/>
              <a:defRPr sz="2100">
                <a:solidFill>
                  <a:schemeClr val="tx1"/>
                </a:solidFill>
                <a:latin typeface="+mn-lt"/>
              </a:defRPr>
            </a:lvl7pPr>
            <a:lvl8pPr marL="3546475" indent="-241300" algn="l" defTabSz="966788" rtl="0" eaLnBrk="1" fontAlgn="base" hangingPunct="1">
              <a:spcBef>
                <a:spcPct val="20000"/>
              </a:spcBef>
              <a:spcAft>
                <a:spcPct val="0"/>
              </a:spcAft>
              <a:buChar char="»"/>
              <a:defRPr sz="2100">
                <a:solidFill>
                  <a:schemeClr val="tx1"/>
                </a:solidFill>
                <a:latin typeface="+mn-lt"/>
              </a:defRPr>
            </a:lvl8pPr>
            <a:lvl9pPr marL="4003675" indent="-241300" algn="l" defTabSz="966788" rtl="0" eaLnBrk="1" fontAlgn="base" hangingPunct="1">
              <a:spcBef>
                <a:spcPct val="20000"/>
              </a:spcBef>
              <a:spcAft>
                <a:spcPct val="0"/>
              </a:spcAft>
              <a:buChar char="»"/>
              <a:defRPr sz="2100">
                <a:solidFill>
                  <a:schemeClr val="tx1"/>
                </a:solidFill>
                <a:latin typeface="+mn-lt"/>
              </a:defRPr>
            </a:lvl9pPr>
          </a:lstStyle>
          <a:p>
            <a:pPr marL="0" indent="0">
              <a:buNone/>
            </a:pPr>
            <a:endParaRPr lang="en-US" sz="2400" kern="0" dirty="0" smtClean="0">
              <a:solidFill>
                <a:srgbClr val="000000"/>
              </a:solidFill>
            </a:endParaRPr>
          </a:p>
        </p:txBody>
      </p:sp>
      <p:pic>
        <p:nvPicPr>
          <p:cNvPr id="5122" name="Picture 2" descr="http://www.thefixstudio.com/images/FASTRAC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31294" y="2221365"/>
            <a:ext cx="4381500" cy="28479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6399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5122"/>
                                        </p:tgtEl>
                                        <p:attrNameLst>
                                          <p:attrName>style.visibility</p:attrName>
                                        </p:attrNameLst>
                                      </p:cBhvr>
                                      <p:to>
                                        <p:strVal val="visible"/>
                                      </p:to>
                                    </p:set>
                                    <p:animEffect transition="in" filter="fade">
                                      <p:cBhvr>
                                        <p:cTn id="7" dur="500"/>
                                        <p:tgtEl>
                                          <p:spTgt spid="51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a:spLocks noGrp="1" noChangeArrowheads="1"/>
          </p:cNvSpPr>
          <p:nvPr>
            <p:ph type="title"/>
          </p:nvPr>
        </p:nvSpPr>
        <p:spPr>
          <a:xfrm>
            <a:off x="893763" y="381000"/>
            <a:ext cx="7369175" cy="941388"/>
          </a:xfrm>
        </p:spPr>
        <p:txBody>
          <a:bodyPr/>
          <a:lstStyle/>
          <a:p>
            <a:pPr>
              <a:defRPr/>
            </a:pPr>
            <a:r>
              <a:rPr lang="en-US" dirty="0" smtClean="0"/>
              <a:t>Load Testing</a:t>
            </a:r>
          </a:p>
        </p:txBody>
      </p:sp>
      <p:sp>
        <p:nvSpPr>
          <p:cNvPr id="8" name="Rectangle 3"/>
          <p:cNvSpPr txBox="1">
            <a:spLocks noChangeArrowheads="1"/>
          </p:cNvSpPr>
          <p:nvPr/>
        </p:nvSpPr>
        <p:spPr bwMode="auto">
          <a:xfrm>
            <a:off x="900113" y="1484313"/>
            <a:ext cx="8043862" cy="4770437"/>
          </a:xfrm>
          <a:prstGeom prst="rect">
            <a:avLst/>
          </a:prstGeom>
          <a:noFill/>
          <a:ln w="9525">
            <a:noFill/>
            <a:miter lim="800000"/>
            <a:headEnd/>
            <a:tailEnd/>
          </a:ln>
        </p:spPr>
        <p:txBody>
          <a:bodyPr vert="horz" wrap="square" lIns="96646" tIns="48323" rIns="96646" bIns="48323" numCol="1" anchor="t" anchorCtr="0" compatLnSpc="1">
            <a:prstTxWarp prst="textNoShape">
              <a:avLst/>
            </a:prstTxWarp>
          </a:bodyPr>
          <a:lstStyle>
            <a:lvl1pPr marL="363538" indent="-363538" algn="l" defTabSz="966788" rtl="0" eaLnBrk="1" fontAlgn="base" hangingPunct="1">
              <a:spcBef>
                <a:spcPct val="20000"/>
              </a:spcBef>
              <a:spcAft>
                <a:spcPct val="0"/>
              </a:spcAft>
              <a:buChar char="•"/>
              <a:defRPr sz="2900">
                <a:solidFill>
                  <a:schemeClr val="tx1"/>
                </a:solidFill>
                <a:latin typeface="+mn-lt"/>
                <a:ea typeface="+mn-ea"/>
                <a:cs typeface="+mn-cs"/>
              </a:defRPr>
            </a:lvl1pPr>
            <a:lvl2pPr marL="784225" indent="-301625" algn="l" defTabSz="966788" rtl="0" eaLnBrk="1" fontAlgn="base" hangingPunct="1">
              <a:spcBef>
                <a:spcPct val="20000"/>
              </a:spcBef>
              <a:spcAft>
                <a:spcPct val="0"/>
              </a:spcAft>
              <a:buChar char="–"/>
              <a:defRPr sz="2600">
                <a:solidFill>
                  <a:schemeClr val="tx1"/>
                </a:solidFill>
                <a:latin typeface="+mn-lt"/>
              </a:defRPr>
            </a:lvl2pPr>
            <a:lvl3pPr marL="1208088" indent="-241300" algn="l" defTabSz="966788" rtl="0" eaLnBrk="1" fontAlgn="base" hangingPunct="1">
              <a:spcBef>
                <a:spcPct val="20000"/>
              </a:spcBef>
              <a:spcAft>
                <a:spcPct val="0"/>
              </a:spcAft>
              <a:buChar char="•"/>
              <a:defRPr sz="2100">
                <a:solidFill>
                  <a:schemeClr val="tx1"/>
                </a:solidFill>
                <a:latin typeface="+mn-lt"/>
              </a:defRPr>
            </a:lvl3pPr>
            <a:lvl4pPr marL="1689100" indent="-238125" algn="l" defTabSz="966788" rtl="0" eaLnBrk="1" fontAlgn="base" hangingPunct="1">
              <a:spcBef>
                <a:spcPct val="20000"/>
              </a:spcBef>
              <a:spcAft>
                <a:spcPct val="0"/>
              </a:spcAft>
              <a:buChar char="–"/>
              <a:defRPr sz="2100">
                <a:solidFill>
                  <a:schemeClr val="tx1"/>
                </a:solidFill>
                <a:latin typeface="+mn-lt"/>
              </a:defRPr>
            </a:lvl4pPr>
            <a:lvl5pPr marL="2174875" indent="-241300" algn="l" defTabSz="966788" rtl="0" eaLnBrk="1" fontAlgn="base" hangingPunct="1">
              <a:spcBef>
                <a:spcPct val="20000"/>
              </a:spcBef>
              <a:spcAft>
                <a:spcPct val="0"/>
              </a:spcAft>
              <a:buChar char="»"/>
              <a:defRPr sz="2100">
                <a:solidFill>
                  <a:schemeClr val="tx1"/>
                </a:solidFill>
                <a:latin typeface="+mn-lt"/>
              </a:defRPr>
            </a:lvl5pPr>
            <a:lvl6pPr marL="2632075" indent="-241300" algn="l" defTabSz="966788" rtl="0" eaLnBrk="1" fontAlgn="base" hangingPunct="1">
              <a:spcBef>
                <a:spcPct val="20000"/>
              </a:spcBef>
              <a:spcAft>
                <a:spcPct val="0"/>
              </a:spcAft>
              <a:buChar char="»"/>
              <a:defRPr sz="2100">
                <a:solidFill>
                  <a:schemeClr val="tx1"/>
                </a:solidFill>
                <a:latin typeface="+mn-lt"/>
              </a:defRPr>
            </a:lvl6pPr>
            <a:lvl7pPr marL="3089275" indent="-241300" algn="l" defTabSz="966788" rtl="0" eaLnBrk="1" fontAlgn="base" hangingPunct="1">
              <a:spcBef>
                <a:spcPct val="20000"/>
              </a:spcBef>
              <a:spcAft>
                <a:spcPct val="0"/>
              </a:spcAft>
              <a:buChar char="»"/>
              <a:defRPr sz="2100">
                <a:solidFill>
                  <a:schemeClr val="tx1"/>
                </a:solidFill>
                <a:latin typeface="+mn-lt"/>
              </a:defRPr>
            </a:lvl7pPr>
            <a:lvl8pPr marL="3546475" indent="-241300" algn="l" defTabSz="966788" rtl="0" eaLnBrk="1" fontAlgn="base" hangingPunct="1">
              <a:spcBef>
                <a:spcPct val="20000"/>
              </a:spcBef>
              <a:spcAft>
                <a:spcPct val="0"/>
              </a:spcAft>
              <a:buChar char="»"/>
              <a:defRPr sz="2100">
                <a:solidFill>
                  <a:schemeClr val="tx1"/>
                </a:solidFill>
                <a:latin typeface="+mn-lt"/>
              </a:defRPr>
            </a:lvl8pPr>
            <a:lvl9pPr marL="4003675" indent="-241300" algn="l" defTabSz="966788" rtl="0" eaLnBrk="1" fontAlgn="base" hangingPunct="1">
              <a:spcBef>
                <a:spcPct val="20000"/>
              </a:spcBef>
              <a:spcAft>
                <a:spcPct val="0"/>
              </a:spcAft>
              <a:buChar char="»"/>
              <a:defRPr sz="2100">
                <a:solidFill>
                  <a:schemeClr val="tx1"/>
                </a:solidFill>
                <a:latin typeface="+mn-lt"/>
              </a:defRPr>
            </a:lvl9pPr>
          </a:lstStyle>
          <a:p>
            <a:pPr marL="0" indent="0">
              <a:buNone/>
            </a:pPr>
            <a:endParaRPr lang="en-US" sz="2400" kern="0" dirty="0" smtClean="0">
              <a:solidFill>
                <a:srgbClr val="000000"/>
              </a:solidFill>
            </a:endParaRPr>
          </a:p>
        </p:txBody>
      </p:sp>
      <p:pic>
        <p:nvPicPr>
          <p:cNvPr id="6146" name="Picture 2" descr="http://designyoutrust.com/wp-content/uploads/2011/06/o2b.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76595" y="1484313"/>
            <a:ext cx="6090898" cy="40605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9617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6146"/>
                                        </p:tgtEl>
                                        <p:attrNameLst>
                                          <p:attrName>style.visibility</p:attrName>
                                        </p:attrNameLst>
                                      </p:cBhvr>
                                      <p:to>
                                        <p:strVal val="visible"/>
                                      </p:to>
                                    </p:set>
                                    <p:animEffect transition="in" filter="fade">
                                      <p:cBhvr>
                                        <p:cTn id="7" dur="500"/>
                                        <p:tgtEl>
                                          <p:spTgt spid="61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a:spLocks noGrp="1" noChangeArrowheads="1"/>
          </p:cNvSpPr>
          <p:nvPr>
            <p:ph type="title"/>
          </p:nvPr>
        </p:nvSpPr>
        <p:spPr>
          <a:xfrm>
            <a:off x="893763" y="381000"/>
            <a:ext cx="7369175" cy="941388"/>
          </a:xfrm>
        </p:spPr>
        <p:txBody>
          <a:bodyPr/>
          <a:lstStyle/>
          <a:p>
            <a:pPr>
              <a:defRPr/>
            </a:pPr>
            <a:r>
              <a:rPr lang="en-US" dirty="0" smtClean="0"/>
              <a:t>Stress Testing</a:t>
            </a:r>
          </a:p>
        </p:txBody>
      </p:sp>
      <p:sp>
        <p:nvSpPr>
          <p:cNvPr id="8" name="Rectangle 3"/>
          <p:cNvSpPr txBox="1">
            <a:spLocks noChangeArrowheads="1"/>
          </p:cNvSpPr>
          <p:nvPr/>
        </p:nvSpPr>
        <p:spPr bwMode="auto">
          <a:xfrm>
            <a:off x="900113" y="1484313"/>
            <a:ext cx="8043862" cy="4770437"/>
          </a:xfrm>
          <a:prstGeom prst="rect">
            <a:avLst/>
          </a:prstGeom>
          <a:noFill/>
          <a:ln w="9525">
            <a:noFill/>
            <a:miter lim="800000"/>
            <a:headEnd/>
            <a:tailEnd/>
          </a:ln>
        </p:spPr>
        <p:txBody>
          <a:bodyPr vert="horz" wrap="square" lIns="96646" tIns="48323" rIns="96646" bIns="48323" numCol="1" anchor="t" anchorCtr="0" compatLnSpc="1">
            <a:prstTxWarp prst="textNoShape">
              <a:avLst/>
            </a:prstTxWarp>
          </a:bodyPr>
          <a:lstStyle>
            <a:lvl1pPr marL="363538" indent="-363538" algn="l" defTabSz="966788" rtl="0" eaLnBrk="1" fontAlgn="base" hangingPunct="1">
              <a:spcBef>
                <a:spcPct val="20000"/>
              </a:spcBef>
              <a:spcAft>
                <a:spcPct val="0"/>
              </a:spcAft>
              <a:buChar char="•"/>
              <a:defRPr sz="2900">
                <a:solidFill>
                  <a:schemeClr val="tx1"/>
                </a:solidFill>
                <a:latin typeface="+mn-lt"/>
                <a:ea typeface="+mn-ea"/>
                <a:cs typeface="+mn-cs"/>
              </a:defRPr>
            </a:lvl1pPr>
            <a:lvl2pPr marL="784225" indent="-301625" algn="l" defTabSz="966788" rtl="0" eaLnBrk="1" fontAlgn="base" hangingPunct="1">
              <a:spcBef>
                <a:spcPct val="20000"/>
              </a:spcBef>
              <a:spcAft>
                <a:spcPct val="0"/>
              </a:spcAft>
              <a:buChar char="–"/>
              <a:defRPr sz="2600">
                <a:solidFill>
                  <a:schemeClr val="tx1"/>
                </a:solidFill>
                <a:latin typeface="+mn-lt"/>
              </a:defRPr>
            </a:lvl2pPr>
            <a:lvl3pPr marL="1208088" indent="-241300" algn="l" defTabSz="966788" rtl="0" eaLnBrk="1" fontAlgn="base" hangingPunct="1">
              <a:spcBef>
                <a:spcPct val="20000"/>
              </a:spcBef>
              <a:spcAft>
                <a:spcPct val="0"/>
              </a:spcAft>
              <a:buChar char="•"/>
              <a:defRPr sz="2100">
                <a:solidFill>
                  <a:schemeClr val="tx1"/>
                </a:solidFill>
                <a:latin typeface="+mn-lt"/>
              </a:defRPr>
            </a:lvl3pPr>
            <a:lvl4pPr marL="1689100" indent="-238125" algn="l" defTabSz="966788" rtl="0" eaLnBrk="1" fontAlgn="base" hangingPunct="1">
              <a:spcBef>
                <a:spcPct val="20000"/>
              </a:spcBef>
              <a:spcAft>
                <a:spcPct val="0"/>
              </a:spcAft>
              <a:buChar char="–"/>
              <a:defRPr sz="2100">
                <a:solidFill>
                  <a:schemeClr val="tx1"/>
                </a:solidFill>
                <a:latin typeface="+mn-lt"/>
              </a:defRPr>
            </a:lvl4pPr>
            <a:lvl5pPr marL="2174875" indent="-241300" algn="l" defTabSz="966788" rtl="0" eaLnBrk="1" fontAlgn="base" hangingPunct="1">
              <a:spcBef>
                <a:spcPct val="20000"/>
              </a:spcBef>
              <a:spcAft>
                <a:spcPct val="0"/>
              </a:spcAft>
              <a:buChar char="»"/>
              <a:defRPr sz="2100">
                <a:solidFill>
                  <a:schemeClr val="tx1"/>
                </a:solidFill>
                <a:latin typeface="+mn-lt"/>
              </a:defRPr>
            </a:lvl5pPr>
            <a:lvl6pPr marL="2632075" indent="-241300" algn="l" defTabSz="966788" rtl="0" eaLnBrk="1" fontAlgn="base" hangingPunct="1">
              <a:spcBef>
                <a:spcPct val="20000"/>
              </a:spcBef>
              <a:spcAft>
                <a:spcPct val="0"/>
              </a:spcAft>
              <a:buChar char="»"/>
              <a:defRPr sz="2100">
                <a:solidFill>
                  <a:schemeClr val="tx1"/>
                </a:solidFill>
                <a:latin typeface="+mn-lt"/>
              </a:defRPr>
            </a:lvl6pPr>
            <a:lvl7pPr marL="3089275" indent="-241300" algn="l" defTabSz="966788" rtl="0" eaLnBrk="1" fontAlgn="base" hangingPunct="1">
              <a:spcBef>
                <a:spcPct val="20000"/>
              </a:spcBef>
              <a:spcAft>
                <a:spcPct val="0"/>
              </a:spcAft>
              <a:buChar char="»"/>
              <a:defRPr sz="2100">
                <a:solidFill>
                  <a:schemeClr val="tx1"/>
                </a:solidFill>
                <a:latin typeface="+mn-lt"/>
              </a:defRPr>
            </a:lvl7pPr>
            <a:lvl8pPr marL="3546475" indent="-241300" algn="l" defTabSz="966788" rtl="0" eaLnBrk="1" fontAlgn="base" hangingPunct="1">
              <a:spcBef>
                <a:spcPct val="20000"/>
              </a:spcBef>
              <a:spcAft>
                <a:spcPct val="0"/>
              </a:spcAft>
              <a:buChar char="»"/>
              <a:defRPr sz="2100">
                <a:solidFill>
                  <a:schemeClr val="tx1"/>
                </a:solidFill>
                <a:latin typeface="+mn-lt"/>
              </a:defRPr>
            </a:lvl8pPr>
            <a:lvl9pPr marL="4003675" indent="-241300" algn="l" defTabSz="966788" rtl="0" eaLnBrk="1" fontAlgn="base" hangingPunct="1">
              <a:spcBef>
                <a:spcPct val="20000"/>
              </a:spcBef>
              <a:spcAft>
                <a:spcPct val="0"/>
              </a:spcAft>
              <a:buChar char="»"/>
              <a:defRPr sz="2100">
                <a:solidFill>
                  <a:schemeClr val="tx1"/>
                </a:solidFill>
                <a:latin typeface="+mn-lt"/>
              </a:defRPr>
            </a:lvl9pPr>
          </a:lstStyle>
          <a:p>
            <a:pPr marL="0" indent="0">
              <a:buNone/>
            </a:pPr>
            <a:endParaRPr lang="en-US" sz="2400" kern="0" dirty="0" smtClean="0">
              <a:solidFill>
                <a:srgbClr val="000000"/>
              </a:solidFill>
            </a:endParaRPr>
          </a:p>
        </p:txBody>
      </p:sp>
      <p:pic>
        <p:nvPicPr>
          <p:cNvPr id="4100" name="Picture 4" descr="http://2.bp.blogspot.com/_UqUwVPikChs/S_5fJb90DtI/AAAAAAAANmE/mHURfegAOX8/s1600/funny-windows-error2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2175" y="1532249"/>
            <a:ext cx="5996101" cy="44970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4439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4100"/>
                                        </p:tgtEl>
                                        <p:attrNameLst>
                                          <p:attrName>style.visibility</p:attrName>
                                        </p:attrNameLst>
                                      </p:cBhvr>
                                      <p:to>
                                        <p:strVal val="visible"/>
                                      </p:to>
                                    </p:set>
                                    <p:animEffect transition="in" filter="fade">
                                      <p:cBhvr>
                                        <p:cTn id="7" dur="500"/>
                                        <p:tgtEl>
                                          <p:spTgt spid="4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a:spLocks noGrp="1" noChangeArrowheads="1"/>
          </p:cNvSpPr>
          <p:nvPr>
            <p:ph type="title"/>
          </p:nvPr>
        </p:nvSpPr>
        <p:spPr>
          <a:xfrm>
            <a:off x="893763" y="381000"/>
            <a:ext cx="7369175" cy="941388"/>
          </a:xfrm>
        </p:spPr>
        <p:txBody>
          <a:bodyPr/>
          <a:lstStyle/>
          <a:p>
            <a:pPr>
              <a:defRPr/>
            </a:pPr>
            <a:r>
              <a:rPr lang="en-US" dirty="0" smtClean="0"/>
              <a:t>What is Test-driven Development?</a:t>
            </a:r>
          </a:p>
        </p:txBody>
      </p:sp>
      <p:sp>
        <p:nvSpPr>
          <p:cNvPr id="4" name="Rectangle 3"/>
          <p:cNvSpPr txBox="1">
            <a:spLocks noChangeArrowheads="1"/>
          </p:cNvSpPr>
          <p:nvPr/>
        </p:nvSpPr>
        <p:spPr bwMode="auto">
          <a:xfrm>
            <a:off x="900113" y="1484313"/>
            <a:ext cx="7999412" cy="4770437"/>
          </a:xfrm>
          <a:prstGeom prst="rect">
            <a:avLst/>
          </a:prstGeom>
          <a:noFill/>
          <a:ln w="9525">
            <a:noFill/>
            <a:miter lim="800000"/>
            <a:headEnd/>
            <a:tailEnd/>
          </a:ln>
        </p:spPr>
        <p:txBody>
          <a:bodyPr vert="horz" wrap="square" lIns="96646" tIns="48323" rIns="96646" bIns="48323" numCol="1" anchor="t" anchorCtr="0" compatLnSpc="1">
            <a:prstTxWarp prst="textNoShape">
              <a:avLst/>
            </a:prstTxWarp>
          </a:bodyPr>
          <a:lstStyle>
            <a:lvl1pPr marL="363538" indent="-363538" algn="l" defTabSz="966788" rtl="0" eaLnBrk="1" fontAlgn="base" hangingPunct="1">
              <a:spcBef>
                <a:spcPct val="20000"/>
              </a:spcBef>
              <a:spcAft>
                <a:spcPct val="0"/>
              </a:spcAft>
              <a:buChar char="•"/>
              <a:defRPr sz="2900">
                <a:solidFill>
                  <a:schemeClr val="tx1"/>
                </a:solidFill>
                <a:latin typeface="+mn-lt"/>
                <a:ea typeface="+mn-ea"/>
                <a:cs typeface="+mn-cs"/>
              </a:defRPr>
            </a:lvl1pPr>
            <a:lvl2pPr marL="784225" indent="-301625" algn="l" defTabSz="966788" rtl="0" eaLnBrk="1" fontAlgn="base" hangingPunct="1">
              <a:spcBef>
                <a:spcPct val="20000"/>
              </a:spcBef>
              <a:spcAft>
                <a:spcPct val="0"/>
              </a:spcAft>
              <a:buChar char="–"/>
              <a:defRPr sz="2600">
                <a:solidFill>
                  <a:schemeClr val="tx1"/>
                </a:solidFill>
                <a:latin typeface="+mn-lt"/>
              </a:defRPr>
            </a:lvl2pPr>
            <a:lvl3pPr marL="1208088" indent="-241300" algn="l" defTabSz="966788" rtl="0" eaLnBrk="1" fontAlgn="base" hangingPunct="1">
              <a:spcBef>
                <a:spcPct val="20000"/>
              </a:spcBef>
              <a:spcAft>
                <a:spcPct val="0"/>
              </a:spcAft>
              <a:buChar char="•"/>
              <a:defRPr sz="2100">
                <a:solidFill>
                  <a:schemeClr val="tx1"/>
                </a:solidFill>
                <a:latin typeface="+mn-lt"/>
              </a:defRPr>
            </a:lvl3pPr>
            <a:lvl4pPr marL="1689100" indent="-238125" algn="l" defTabSz="966788" rtl="0" eaLnBrk="1" fontAlgn="base" hangingPunct="1">
              <a:spcBef>
                <a:spcPct val="20000"/>
              </a:spcBef>
              <a:spcAft>
                <a:spcPct val="0"/>
              </a:spcAft>
              <a:buChar char="–"/>
              <a:defRPr sz="2100">
                <a:solidFill>
                  <a:schemeClr val="tx1"/>
                </a:solidFill>
                <a:latin typeface="+mn-lt"/>
              </a:defRPr>
            </a:lvl4pPr>
            <a:lvl5pPr marL="2174875" indent="-241300" algn="l" defTabSz="966788" rtl="0" eaLnBrk="1" fontAlgn="base" hangingPunct="1">
              <a:spcBef>
                <a:spcPct val="20000"/>
              </a:spcBef>
              <a:spcAft>
                <a:spcPct val="0"/>
              </a:spcAft>
              <a:buChar char="»"/>
              <a:defRPr sz="2100">
                <a:solidFill>
                  <a:schemeClr val="tx1"/>
                </a:solidFill>
                <a:latin typeface="+mn-lt"/>
              </a:defRPr>
            </a:lvl5pPr>
            <a:lvl6pPr marL="2632075" indent="-241300" algn="l" defTabSz="966788" rtl="0" eaLnBrk="1" fontAlgn="base" hangingPunct="1">
              <a:spcBef>
                <a:spcPct val="20000"/>
              </a:spcBef>
              <a:spcAft>
                <a:spcPct val="0"/>
              </a:spcAft>
              <a:buChar char="»"/>
              <a:defRPr sz="2100">
                <a:solidFill>
                  <a:schemeClr val="tx1"/>
                </a:solidFill>
                <a:latin typeface="+mn-lt"/>
              </a:defRPr>
            </a:lvl6pPr>
            <a:lvl7pPr marL="3089275" indent="-241300" algn="l" defTabSz="966788" rtl="0" eaLnBrk="1" fontAlgn="base" hangingPunct="1">
              <a:spcBef>
                <a:spcPct val="20000"/>
              </a:spcBef>
              <a:spcAft>
                <a:spcPct val="0"/>
              </a:spcAft>
              <a:buChar char="»"/>
              <a:defRPr sz="2100">
                <a:solidFill>
                  <a:schemeClr val="tx1"/>
                </a:solidFill>
                <a:latin typeface="+mn-lt"/>
              </a:defRPr>
            </a:lvl7pPr>
            <a:lvl8pPr marL="3546475" indent="-241300" algn="l" defTabSz="966788" rtl="0" eaLnBrk="1" fontAlgn="base" hangingPunct="1">
              <a:spcBef>
                <a:spcPct val="20000"/>
              </a:spcBef>
              <a:spcAft>
                <a:spcPct val="0"/>
              </a:spcAft>
              <a:buChar char="»"/>
              <a:defRPr sz="2100">
                <a:solidFill>
                  <a:schemeClr val="tx1"/>
                </a:solidFill>
                <a:latin typeface="+mn-lt"/>
              </a:defRPr>
            </a:lvl8pPr>
            <a:lvl9pPr marL="4003675" indent="-241300" algn="l" defTabSz="966788" rtl="0" eaLnBrk="1" fontAlgn="base" hangingPunct="1">
              <a:spcBef>
                <a:spcPct val="20000"/>
              </a:spcBef>
              <a:spcAft>
                <a:spcPct val="0"/>
              </a:spcAft>
              <a:buChar char="»"/>
              <a:defRPr sz="2100">
                <a:solidFill>
                  <a:schemeClr val="tx1"/>
                </a:solidFill>
                <a:latin typeface="+mn-lt"/>
              </a:defRPr>
            </a:lvl9pPr>
          </a:lstStyle>
          <a:p>
            <a:endParaRPr lang="en-US" dirty="0" smtClean="0">
              <a:sym typeface="Wingdings" pitchFamily="2" charset="2"/>
            </a:endParaRPr>
          </a:p>
        </p:txBody>
      </p:sp>
      <p:pic>
        <p:nvPicPr>
          <p:cNvPr id="1026" name="Picture 2" descr="http://lostechies.com/derekgreer/files/2011/03/TestDrivenDevelopment_155FE599.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86115" y="1733550"/>
            <a:ext cx="5627408" cy="3759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5950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a:spLocks noGrp="1" noChangeArrowheads="1"/>
          </p:cNvSpPr>
          <p:nvPr>
            <p:ph type="title"/>
          </p:nvPr>
        </p:nvSpPr>
        <p:spPr>
          <a:xfrm>
            <a:off x="893763" y="381000"/>
            <a:ext cx="7369175" cy="941388"/>
          </a:xfrm>
        </p:spPr>
        <p:txBody>
          <a:bodyPr/>
          <a:lstStyle/>
          <a:p>
            <a:pPr>
              <a:defRPr/>
            </a:pPr>
            <a:r>
              <a:rPr lang="en-US" dirty="0" smtClean="0"/>
              <a:t>Unit Testing: Key to TDD</a:t>
            </a:r>
          </a:p>
        </p:txBody>
      </p:sp>
      <p:sp>
        <p:nvSpPr>
          <p:cNvPr id="8" name="Rectangle 3"/>
          <p:cNvSpPr txBox="1">
            <a:spLocks noChangeArrowheads="1"/>
          </p:cNvSpPr>
          <p:nvPr/>
        </p:nvSpPr>
        <p:spPr bwMode="auto">
          <a:xfrm>
            <a:off x="900113" y="1484313"/>
            <a:ext cx="8043862" cy="4770437"/>
          </a:xfrm>
          <a:prstGeom prst="rect">
            <a:avLst/>
          </a:prstGeom>
          <a:noFill/>
          <a:ln w="9525">
            <a:noFill/>
            <a:miter lim="800000"/>
            <a:headEnd/>
            <a:tailEnd/>
          </a:ln>
        </p:spPr>
        <p:txBody>
          <a:bodyPr vert="horz" wrap="square" lIns="96646" tIns="48323" rIns="96646" bIns="48323" numCol="1" anchor="t" anchorCtr="0" compatLnSpc="1">
            <a:prstTxWarp prst="textNoShape">
              <a:avLst/>
            </a:prstTxWarp>
          </a:bodyPr>
          <a:lstStyle>
            <a:lvl1pPr marL="363538" indent="-363538" algn="l" defTabSz="966788" rtl="0" eaLnBrk="1" fontAlgn="base" hangingPunct="1">
              <a:spcBef>
                <a:spcPct val="20000"/>
              </a:spcBef>
              <a:spcAft>
                <a:spcPct val="0"/>
              </a:spcAft>
              <a:buChar char="•"/>
              <a:defRPr sz="2900">
                <a:solidFill>
                  <a:schemeClr val="tx1"/>
                </a:solidFill>
                <a:latin typeface="+mn-lt"/>
                <a:ea typeface="+mn-ea"/>
                <a:cs typeface="+mn-cs"/>
              </a:defRPr>
            </a:lvl1pPr>
            <a:lvl2pPr marL="784225" indent="-301625" algn="l" defTabSz="966788" rtl="0" eaLnBrk="1" fontAlgn="base" hangingPunct="1">
              <a:spcBef>
                <a:spcPct val="20000"/>
              </a:spcBef>
              <a:spcAft>
                <a:spcPct val="0"/>
              </a:spcAft>
              <a:buChar char="–"/>
              <a:defRPr sz="2600">
                <a:solidFill>
                  <a:schemeClr val="tx1"/>
                </a:solidFill>
                <a:latin typeface="+mn-lt"/>
              </a:defRPr>
            </a:lvl2pPr>
            <a:lvl3pPr marL="1208088" indent="-241300" algn="l" defTabSz="966788" rtl="0" eaLnBrk="1" fontAlgn="base" hangingPunct="1">
              <a:spcBef>
                <a:spcPct val="20000"/>
              </a:spcBef>
              <a:spcAft>
                <a:spcPct val="0"/>
              </a:spcAft>
              <a:buChar char="•"/>
              <a:defRPr sz="2100">
                <a:solidFill>
                  <a:schemeClr val="tx1"/>
                </a:solidFill>
                <a:latin typeface="+mn-lt"/>
              </a:defRPr>
            </a:lvl3pPr>
            <a:lvl4pPr marL="1689100" indent="-238125" algn="l" defTabSz="966788" rtl="0" eaLnBrk="1" fontAlgn="base" hangingPunct="1">
              <a:spcBef>
                <a:spcPct val="20000"/>
              </a:spcBef>
              <a:spcAft>
                <a:spcPct val="0"/>
              </a:spcAft>
              <a:buChar char="–"/>
              <a:defRPr sz="2100">
                <a:solidFill>
                  <a:schemeClr val="tx1"/>
                </a:solidFill>
                <a:latin typeface="+mn-lt"/>
              </a:defRPr>
            </a:lvl4pPr>
            <a:lvl5pPr marL="2174875" indent="-241300" algn="l" defTabSz="966788" rtl="0" eaLnBrk="1" fontAlgn="base" hangingPunct="1">
              <a:spcBef>
                <a:spcPct val="20000"/>
              </a:spcBef>
              <a:spcAft>
                <a:spcPct val="0"/>
              </a:spcAft>
              <a:buChar char="»"/>
              <a:defRPr sz="2100">
                <a:solidFill>
                  <a:schemeClr val="tx1"/>
                </a:solidFill>
                <a:latin typeface="+mn-lt"/>
              </a:defRPr>
            </a:lvl5pPr>
            <a:lvl6pPr marL="2632075" indent="-241300" algn="l" defTabSz="966788" rtl="0" eaLnBrk="1" fontAlgn="base" hangingPunct="1">
              <a:spcBef>
                <a:spcPct val="20000"/>
              </a:spcBef>
              <a:spcAft>
                <a:spcPct val="0"/>
              </a:spcAft>
              <a:buChar char="»"/>
              <a:defRPr sz="2100">
                <a:solidFill>
                  <a:schemeClr val="tx1"/>
                </a:solidFill>
                <a:latin typeface="+mn-lt"/>
              </a:defRPr>
            </a:lvl6pPr>
            <a:lvl7pPr marL="3089275" indent="-241300" algn="l" defTabSz="966788" rtl="0" eaLnBrk="1" fontAlgn="base" hangingPunct="1">
              <a:spcBef>
                <a:spcPct val="20000"/>
              </a:spcBef>
              <a:spcAft>
                <a:spcPct val="0"/>
              </a:spcAft>
              <a:buChar char="»"/>
              <a:defRPr sz="2100">
                <a:solidFill>
                  <a:schemeClr val="tx1"/>
                </a:solidFill>
                <a:latin typeface="+mn-lt"/>
              </a:defRPr>
            </a:lvl7pPr>
            <a:lvl8pPr marL="3546475" indent="-241300" algn="l" defTabSz="966788" rtl="0" eaLnBrk="1" fontAlgn="base" hangingPunct="1">
              <a:spcBef>
                <a:spcPct val="20000"/>
              </a:spcBef>
              <a:spcAft>
                <a:spcPct val="0"/>
              </a:spcAft>
              <a:buChar char="»"/>
              <a:defRPr sz="2100">
                <a:solidFill>
                  <a:schemeClr val="tx1"/>
                </a:solidFill>
                <a:latin typeface="+mn-lt"/>
              </a:defRPr>
            </a:lvl8pPr>
            <a:lvl9pPr marL="4003675" indent="-241300" algn="l" defTabSz="966788" rtl="0" eaLnBrk="1" fontAlgn="base" hangingPunct="1">
              <a:spcBef>
                <a:spcPct val="20000"/>
              </a:spcBef>
              <a:spcAft>
                <a:spcPct val="0"/>
              </a:spcAft>
              <a:buChar char="»"/>
              <a:defRPr sz="2100">
                <a:solidFill>
                  <a:schemeClr val="tx1"/>
                </a:solidFill>
                <a:latin typeface="+mn-lt"/>
              </a:defRPr>
            </a:lvl9pPr>
          </a:lstStyle>
          <a:p>
            <a:pPr marL="0" indent="0">
              <a:buNone/>
            </a:pPr>
            <a:endParaRPr lang="en-US" sz="2400" kern="0" dirty="0" smtClean="0">
              <a:solidFill>
                <a:srgbClr val="000000"/>
              </a:solidFill>
            </a:endParaRPr>
          </a:p>
        </p:txBody>
      </p:sp>
      <p:pic>
        <p:nvPicPr>
          <p:cNvPr id="6150" name="Picture 6" descr="http://upload.wikimedia.org/wikipedia/commons/f/fd/Light_Green_Lego_Brick.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9928" y="1397000"/>
            <a:ext cx="6880593" cy="47548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4764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6150"/>
                                        </p:tgtEl>
                                        <p:attrNameLst>
                                          <p:attrName>style.visibility</p:attrName>
                                        </p:attrNameLst>
                                      </p:cBhvr>
                                      <p:to>
                                        <p:strVal val="visible"/>
                                      </p:to>
                                    </p:set>
                                    <p:animEffect transition="in" filter="fade">
                                      <p:cBhvr>
                                        <p:cTn id="7" dur="500"/>
                                        <p:tgtEl>
                                          <p:spTgt spid="61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2"/>
          <p:cNvSpPr>
            <a:spLocks noGrp="1" noChangeArrowheads="1"/>
          </p:cNvSpPr>
          <p:nvPr>
            <p:ph type="title"/>
          </p:nvPr>
        </p:nvSpPr>
        <p:spPr>
          <a:xfrm>
            <a:off x="893763" y="381000"/>
            <a:ext cx="7369175" cy="941388"/>
          </a:xfrm>
        </p:spPr>
        <p:txBody>
          <a:bodyPr/>
          <a:lstStyle/>
          <a:p>
            <a:pPr>
              <a:defRPr/>
            </a:pPr>
            <a:r>
              <a:rPr lang="en-US" dirty="0" smtClean="0"/>
              <a:t>Little about me</a:t>
            </a:r>
          </a:p>
        </p:txBody>
      </p:sp>
      <p:sp>
        <p:nvSpPr>
          <p:cNvPr id="18" name="Rectangle 3"/>
          <p:cNvSpPr txBox="1">
            <a:spLocks noChangeArrowheads="1"/>
          </p:cNvSpPr>
          <p:nvPr/>
        </p:nvSpPr>
        <p:spPr bwMode="auto">
          <a:xfrm>
            <a:off x="900113" y="1484313"/>
            <a:ext cx="8159750" cy="4770437"/>
          </a:xfrm>
          <a:prstGeom prst="rect">
            <a:avLst/>
          </a:prstGeom>
          <a:noFill/>
          <a:ln w="9525">
            <a:noFill/>
            <a:miter lim="800000"/>
            <a:headEnd/>
            <a:tailEnd/>
          </a:ln>
        </p:spPr>
        <p:txBody>
          <a:bodyPr vert="horz" wrap="square" lIns="96646" tIns="48323" rIns="96646" bIns="48323" numCol="1" anchor="t" anchorCtr="0" compatLnSpc="1">
            <a:prstTxWarp prst="textNoShape">
              <a:avLst/>
            </a:prstTxWarp>
          </a:bodyPr>
          <a:lstStyle>
            <a:lvl1pPr marL="363538" indent="-363538" algn="l" defTabSz="966788" rtl="0" eaLnBrk="1" fontAlgn="base" hangingPunct="1">
              <a:spcBef>
                <a:spcPct val="20000"/>
              </a:spcBef>
              <a:spcAft>
                <a:spcPct val="0"/>
              </a:spcAft>
              <a:buChar char="•"/>
              <a:defRPr sz="2900">
                <a:solidFill>
                  <a:schemeClr val="tx1"/>
                </a:solidFill>
                <a:latin typeface="+mn-lt"/>
                <a:ea typeface="+mn-ea"/>
                <a:cs typeface="+mn-cs"/>
              </a:defRPr>
            </a:lvl1pPr>
            <a:lvl2pPr marL="784225" indent="-301625" algn="l" defTabSz="966788" rtl="0" eaLnBrk="1" fontAlgn="base" hangingPunct="1">
              <a:spcBef>
                <a:spcPct val="20000"/>
              </a:spcBef>
              <a:spcAft>
                <a:spcPct val="0"/>
              </a:spcAft>
              <a:buChar char="–"/>
              <a:defRPr sz="2600">
                <a:solidFill>
                  <a:schemeClr val="tx1"/>
                </a:solidFill>
                <a:latin typeface="+mn-lt"/>
              </a:defRPr>
            </a:lvl2pPr>
            <a:lvl3pPr marL="1208088" indent="-241300" algn="l" defTabSz="966788" rtl="0" eaLnBrk="1" fontAlgn="base" hangingPunct="1">
              <a:spcBef>
                <a:spcPct val="20000"/>
              </a:spcBef>
              <a:spcAft>
                <a:spcPct val="0"/>
              </a:spcAft>
              <a:buChar char="•"/>
              <a:defRPr sz="2100">
                <a:solidFill>
                  <a:schemeClr val="tx1"/>
                </a:solidFill>
                <a:latin typeface="+mn-lt"/>
              </a:defRPr>
            </a:lvl3pPr>
            <a:lvl4pPr marL="1689100" indent="-238125" algn="l" defTabSz="966788" rtl="0" eaLnBrk="1" fontAlgn="base" hangingPunct="1">
              <a:spcBef>
                <a:spcPct val="20000"/>
              </a:spcBef>
              <a:spcAft>
                <a:spcPct val="0"/>
              </a:spcAft>
              <a:buChar char="–"/>
              <a:defRPr sz="2100">
                <a:solidFill>
                  <a:schemeClr val="tx1"/>
                </a:solidFill>
                <a:latin typeface="+mn-lt"/>
              </a:defRPr>
            </a:lvl4pPr>
            <a:lvl5pPr marL="2174875" indent="-241300" algn="l" defTabSz="966788" rtl="0" eaLnBrk="1" fontAlgn="base" hangingPunct="1">
              <a:spcBef>
                <a:spcPct val="20000"/>
              </a:spcBef>
              <a:spcAft>
                <a:spcPct val="0"/>
              </a:spcAft>
              <a:buChar char="»"/>
              <a:defRPr sz="2100">
                <a:solidFill>
                  <a:schemeClr val="tx1"/>
                </a:solidFill>
                <a:latin typeface="+mn-lt"/>
              </a:defRPr>
            </a:lvl5pPr>
            <a:lvl6pPr marL="2632075" indent="-241300" algn="l" defTabSz="966788" rtl="0" eaLnBrk="1" fontAlgn="base" hangingPunct="1">
              <a:spcBef>
                <a:spcPct val="20000"/>
              </a:spcBef>
              <a:spcAft>
                <a:spcPct val="0"/>
              </a:spcAft>
              <a:buChar char="»"/>
              <a:defRPr sz="2100">
                <a:solidFill>
                  <a:schemeClr val="tx1"/>
                </a:solidFill>
                <a:latin typeface="+mn-lt"/>
              </a:defRPr>
            </a:lvl6pPr>
            <a:lvl7pPr marL="3089275" indent="-241300" algn="l" defTabSz="966788" rtl="0" eaLnBrk="1" fontAlgn="base" hangingPunct="1">
              <a:spcBef>
                <a:spcPct val="20000"/>
              </a:spcBef>
              <a:spcAft>
                <a:spcPct val="0"/>
              </a:spcAft>
              <a:buChar char="»"/>
              <a:defRPr sz="2100">
                <a:solidFill>
                  <a:schemeClr val="tx1"/>
                </a:solidFill>
                <a:latin typeface="+mn-lt"/>
              </a:defRPr>
            </a:lvl7pPr>
            <a:lvl8pPr marL="3546475" indent="-241300" algn="l" defTabSz="966788" rtl="0" eaLnBrk="1" fontAlgn="base" hangingPunct="1">
              <a:spcBef>
                <a:spcPct val="20000"/>
              </a:spcBef>
              <a:spcAft>
                <a:spcPct val="0"/>
              </a:spcAft>
              <a:buChar char="»"/>
              <a:defRPr sz="2100">
                <a:solidFill>
                  <a:schemeClr val="tx1"/>
                </a:solidFill>
                <a:latin typeface="+mn-lt"/>
              </a:defRPr>
            </a:lvl8pPr>
            <a:lvl9pPr marL="4003675" indent="-241300" algn="l" defTabSz="966788" rtl="0" eaLnBrk="1" fontAlgn="base" hangingPunct="1">
              <a:spcBef>
                <a:spcPct val="20000"/>
              </a:spcBef>
              <a:spcAft>
                <a:spcPct val="0"/>
              </a:spcAft>
              <a:buChar char="»"/>
              <a:defRPr sz="2100">
                <a:solidFill>
                  <a:schemeClr val="tx1"/>
                </a:solidFill>
                <a:latin typeface="+mn-lt"/>
              </a:defRPr>
            </a:lvl9pPr>
          </a:lstStyle>
          <a:p>
            <a:r>
              <a:rPr lang="en-US" sz="2400" dirty="0" smtClean="0"/>
              <a:t>Microsoft Web MVP</a:t>
            </a:r>
          </a:p>
          <a:p>
            <a:r>
              <a:rPr lang="en-US" sz="2400" dirty="0" smtClean="0"/>
              <a:t>Senior Software Engineer II at Skyline Technologies</a:t>
            </a:r>
          </a:p>
          <a:p>
            <a:r>
              <a:rPr lang="en-US" sz="2400" dirty="0" smtClean="0"/>
              <a:t>Been developing software for over 10 years</a:t>
            </a:r>
          </a:p>
          <a:p>
            <a:r>
              <a:rPr lang="en-US" sz="2400" dirty="0" smtClean="0"/>
              <a:t>Primary focus on the Microsoft Web stack.</a:t>
            </a:r>
          </a:p>
          <a:p>
            <a:r>
              <a:rPr lang="en-US" sz="2400" dirty="0" smtClean="0"/>
              <a:t>Local/Regional/National Speaker</a:t>
            </a:r>
          </a:p>
          <a:p>
            <a:r>
              <a:rPr lang="en-US" sz="2400" dirty="0" smtClean="0"/>
              <a:t>Author (MSDN, Pluralsight)</a:t>
            </a:r>
          </a:p>
          <a:p>
            <a:r>
              <a:rPr lang="en-US" sz="2400" dirty="0" smtClean="0"/>
              <a:t>President </a:t>
            </a:r>
            <a:r>
              <a:rPr lang="en-US" sz="2400" dirty="0"/>
              <a:t>of Fox Valley .NET UG.</a:t>
            </a:r>
          </a:p>
          <a:p>
            <a:endParaRPr lang="en-US" sz="2400" dirty="0" smtClean="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a:spLocks noGrp="1" noChangeArrowheads="1"/>
          </p:cNvSpPr>
          <p:nvPr>
            <p:ph type="title"/>
          </p:nvPr>
        </p:nvSpPr>
        <p:spPr>
          <a:xfrm>
            <a:off x="893763" y="381000"/>
            <a:ext cx="7369175" cy="941388"/>
          </a:xfrm>
        </p:spPr>
        <p:txBody>
          <a:bodyPr/>
          <a:lstStyle/>
          <a:p>
            <a:pPr>
              <a:defRPr/>
            </a:pPr>
            <a:r>
              <a:rPr lang="en-US" dirty="0" smtClean="0"/>
              <a:t>What makes a good Unit Test?</a:t>
            </a:r>
          </a:p>
        </p:txBody>
      </p:sp>
      <p:pic>
        <p:nvPicPr>
          <p:cNvPr id="1028" name="Picture 4" descr="http://i.qkme.me/4p77.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71888" y="1661205"/>
            <a:ext cx="3876675" cy="3838576"/>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3"/>
          <p:cNvSpPr txBox="1">
            <a:spLocks noChangeArrowheads="1"/>
          </p:cNvSpPr>
          <p:nvPr/>
        </p:nvSpPr>
        <p:spPr bwMode="auto">
          <a:xfrm>
            <a:off x="900113" y="1484313"/>
            <a:ext cx="8159750" cy="4770437"/>
          </a:xfrm>
          <a:prstGeom prst="rect">
            <a:avLst/>
          </a:prstGeom>
          <a:noFill/>
          <a:ln w="9525">
            <a:noFill/>
            <a:miter lim="800000"/>
            <a:headEnd/>
            <a:tailEnd/>
          </a:ln>
        </p:spPr>
        <p:txBody>
          <a:bodyPr vert="horz" wrap="square" lIns="96646" tIns="48323" rIns="96646" bIns="48323" numCol="1" anchor="t" anchorCtr="0" compatLnSpc="1">
            <a:prstTxWarp prst="textNoShape">
              <a:avLst/>
            </a:prstTxWarp>
          </a:bodyPr>
          <a:lstStyle>
            <a:lvl1pPr marL="363538" indent="-363538" algn="l" defTabSz="966788" rtl="0" eaLnBrk="1" fontAlgn="base" hangingPunct="1">
              <a:spcBef>
                <a:spcPct val="20000"/>
              </a:spcBef>
              <a:spcAft>
                <a:spcPct val="0"/>
              </a:spcAft>
              <a:buChar char="•"/>
              <a:defRPr sz="2900">
                <a:solidFill>
                  <a:schemeClr val="tx1"/>
                </a:solidFill>
                <a:latin typeface="+mn-lt"/>
                <a:ea typeface="+mn-ea"/>
                <a:cs typeface="+mn-cs"/>
              </a:defRPr>
            </a:lvl1pPr>
            <a:lvl2pPr marL="784225" indent="-301625" algn="l" defTabSz="966788" rtl="0" eaLnBrk="1" fontAlgn="base" hangingPunct="1">
              <a:spcBef>
                <a:spcPct val="20000"/>
              </a:spcBef>
              <a:spcAft>
                <a:spcPct val="0"/>
              </a:spcAft>
              <a:buChar char="–"/>
              <a:defRPr sz="2600">
                <a:solidFill>
                  <a:schemeClr val="tx1"/>
                </a:solidFill>
                <a:latin typeface="+mn-lt"/>
              </a:defRPr>
            </a:lvl2pPr>
            <a:lvl3pPr marL="1208088" indent="-241300" algn="l" defTabSz="966788" rtl="0" eaLnBrk="1" fontAlgn="base" hangingPunct="1">
              <a:spcBef>
                <a:spcPct val="20000"/>
              </a:spcBef>
              <a:spcAft>
                <a:spcPct val="0"/>
              </a:spcAft>
              <a:buChar char="•"/>
              <a:defRPr sz="2100">
                <a:solidFill>
                  <a:schemeClr val="tx1"/>
                </a:solidFill>
                <a:latin typeface="+mn-lt"/>
              </a:defRPr>
            </a:lvl3pPr>
            <a:lvl4pPr marL="1689100" indent="-238125" algn="l" defTabSz="966788" rtl="0" eaLnBrk="1" fontAlgn="base" hangingPunct="1">
              <a:spcBef>
                <a:spcPct val="20000"/>
              </a:spcBef>
              <a:spcAft>
                <a:spcPct val="0"/>
              </a:spcAft>
              <a:buChar char="–"/>
              <a:defRPr sz="2100">
                <a:solidFill>
                  <a:schemeClr val="tx1"/>
                </a:solidFill>
                <a:latin typeface="+mn-lt"/>
              </a:defRPr>
            </a:lvl4pPr>
            <a:lvl5pPr marL="2174875" indent="-241300" algn="l" defTabSz="966788" rtl="0" eaLnBrk="1" fontAlgn="base" hangingPunct="1">
              <a:spcBef>
                <a:spcPct val="20000"/>
              </a:spcBef>
              <a:spcAft>
                <a:spcPct val="0"/>
              </a:spcAft>
              <a:buChar char="»"/>
              <a:defRPr sz="2100">
                <a:solidFill>
                  <a:schemeClr val="tx1"/>
                </a:solidFill>
                <a:latin typeface="+mn-lt"/>
              </a:defRPr>
            </a:lvl5pPr>
            <a:lvl6pPr marL="2632075" indent="-241300" algn="l" defTabSz="966788" rtl="0" eaLnBrk="1" fontAlgn="base" hangingPunct="1">
              <a:spcBef>
                <a:spcPct val="20000"/>
              </a:spcBef>
              <a:spcAft>
                <a:spcPct val="0"/>
              </a:spcAft>
              <a:buChar char="»"/>
              <a:defRPr sz="2100">
                <a:solidFill>
                  <a:schemeClr val="tx1"/>
                </a:solidFill>
                <a:latin typeface="+mn-lt"/>
              </a:defRPr>
            </a:lvl6pPr>
            <a:lvl7pPr marL="3089275" indent="-241300" algn="l" defTabSz="966788" rtl="0" eaLnBrk="1" fontAlgn="base" hangingPunct="1">
              <a:spcBef>
                <a:spcPct val="20000"/>
              </a:spcBef>
              <a:spcAft>
                <a:spcPct val="0"/>
              </a:spcAft>
              <a:buChar char="»"/>
              <a:defRPr sz="2100">
                <a:solidFill>
                  <a:schemeClr val="tx1"/>
                </a:solidFill>
                <a:latin typeface="+mn-lt"/>
              </a:defRPr>
            </a:lvl7pPr>
            <a:lvl8pPr marL="3546475" indent="-241300" algn="l" defTabSz="966788" rtl="0" eaLnBrk="1" fontAlgn="base" hangingPunct="1">
              <a:spcBef>
                <a:spcPct val="20000"/>
              </a:spcBef>
              <a:spcAft>
                <a:spcPct val="0"/>
              </a:spcAft>
              <a:buChar char="»"/>
              <a:defRPr sz="2100">
                <a:solidFill>
                  <a:schemeClr val="tx1"/>
                </a:solidFill>
                <a:latin typeface="+mn-lt"/>
              </a:defRPr>
            </a:lvl8pPr>
            <a:lvl9pPr marL="4003675" indent="-241300" algn="l" defTabSz="966788" rtl="0" eaLnBrk="1" fontAlgn="base" hangingPunct="1">
              <a:spcBef>
                <a:spcPct val="20000"/>
              </a:spcBef>
              <a:spcAft>
                <a:spcPct val="0"/>
              </a:spcAft>
              <a:buChar char="»"/>
              <a:defRPr sz="2100">
                <a:solidFill>
                  <a:schemeClr val="tx1"/>
                </a:solidFill>
                <a:latin typeface="+mn-lt"/>
              </a:defRPr>
            </a:lvl9pPr>
          </a:lstStyle>
          <a:p>
            <a:r>
              <a:rPr lang="en-US" sz="2800" dirty="0" smtClean="0"/>
              <a:t>Automated and Repeatable</a:t>
            </a:r>
          </a:p>
          <a:p>
            <a:r>
              <a:rPr lang="en-US" sz="2800" dirty="0" smtClean="0"/>
              <a:t>Easy to implement</a:t>
            </a:r>
          </a:p>
          <a:p>
            <a:r>
              <a:rPr lang="en-US" sz="2800" dirty="0" smtClean="0"/>
              <a:t>Run on demand at the push of a button</a:t>
            </a:r>
          </a:p>
          <a:p>
            <a:r>
              <a:rPr lang="en-US" sz="2800" dirty="0" smtClean="0"/>
              <a:t>Fast</a:t>
            </a:r>
          </a:p>
          <a:p>
            <a:r>
              <a:rPr lang="en-US" sz="2800" dirty="0" smtClean="0"/>
              <a:t>Isolated</a:t>
            </a:r>
            <a:endParaRPr lang="en-US" sz="2800" dirty="0"/>
          </a:p>
          <a:p>
            <a:endParaRPr lang="en-US" sz="2400" dirty="0" smtClean="0"/>
          </a:p>
        </p:txBody>
      </p:sp>
    </p:spTree>
    <p:extLst>
      <p:ext uri="{BB962C8B-B14F-4D97-AF65-F5344CB8AC3E}">
        <p14:creationId xmlns:p14="http://schemas.microsoft.com/office/powerpoint/2010/main" val="15478128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1028"/>
                                        </p:tgtEl>
                                        <p:attrNameLst>
                                          <p:attrName>style.visibility</p:attrName>
                                        </p:attrNameLst>
                                      </p:cBhvr>
                                      <p:to>
                                        <p:strVal val="visible"/>
                                      </p:to>
                                    </p:set>
                                    <p:animEffect transition="in" filter="fade">
                                      <p:cBhvr>
                                        <p:cTn id="7" dur="500"/>
                                        <p:tgtEl>
                                          <p:spTgt spid="102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nodeType="clickEffect">
                                  <p:stCondLst>
                                    <p:cond delay="0"/>
                                  </p:stCondLst>
                                  <p:childTnLst>
                                    <p:set>
                                      <p:cBhvr>
                                        <p:cTn id="11" dur="1" fill="hold">
                                          <p:stCondLst>
                                            <p:cond delay="0"/>
                                          </p:stCondLst>
                                        </p:cTn>
                                        <p:tgtEl>
                                          <p:spTgt spid="1028"/>
                                        </p:tgtEl>
                                        <p:attrNameLst>
                                          <p:attrName>style.visibility</p:attrName>
                                        </p:attrNameLst>
                                      </p:cBhvr>
                                      <p:to>
                                        <p:strVal val="hidden"/>
                                      </p:to>
                                    </p:set>
                                  </p:childTnLst>
                                </p:cTn>
                              </p:par>
                            </p:childTnLst>
                          </p:cTn>
                        </p:par>
                        <p:par>
                          <p:cTn id="12" fill="hold">
                            <p:stCondLst>
                              <p:cond delay="0"/>
                            </p:stCondLst>
                            <p:childTnLst>
                              <p:par>
                                <p:cTn id="13" presetID="2" presetClass="entr" presetSubtype="4" fill="hold" nodeType="afterEffect">
                                  <p:stCondLst>
                                    <p:cond delay="0"/>
                                  </p:stCondLst>
                                  <p:childTnLst>
                                    <p:set>
                                      <p:cBhvr>
                                        <p:cTn id="14" dur="1" fill="hold">
                                          <p:stCondLst>
                                            <p:cond delay="0"/>
                                          </p:stCondLst>
                                        </p:cTn>
                                        <p:tgtEl>
                                          <p:spTgt spid="7">
                                            <p:txEl>
                                              <p:pRg st="0" end="0"/>
                                            </p:txEl>
                                          </p:spTgt>
                                        </p:tgtEl>
                                        <p:attrNameLst>
                                          <p:attrName>style.visibility</p:attrName>
                                        </p:attrNameLst>
                                      </p:cBhvr>
                                      <p:to>
                                        <p:strVal val="visible"/>
                                      </p:to>
                                    </p:set>
                                    <p:anim calcmode="lin" valueType="num">
                                      <p:cBhvr additive="base">
                                        <p:cTn id="15"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7">
                                            <p:txEl>
                                              <p:pRg st="1" end="1"/>
                                            </p:txEl>
                                          </p:spTgt>
                                        </p:tgtEl>
                                        <p:attrNameLst>
                                          <p:attrName>style.visibility</p:attrName>
                                        </p:attrNameLst>
                                      </p:cBhvr>
                                      <p:to>
                                        <p:strVal val="visible"/>
                                      </p:to>
                                    </p:set>
                                    <p:anim calcmode="lin" valueType="num">
                                      <p:cBhvr additive="base">
                                        <p:cTn id="21" dur="500" fill="hold"/>
                                        <p:tgtEl>
                                          <p:spTgt spid="7">
                                            <p:txEl>
                                              <p:pRg st="1" end="1"/>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7">
                                            <p:txEl>
                                              <p:pRg st="2" end="2"/>
                                            </p:txEl>
                                          </p:spTgt>
                                        </p:tgtEl>
                                        <p:attrNameLst>
                                          <p:attrName>style.visibility</p:attrName>
                                        </p:attrNameLst>
                                      </p:cBhvr>
                                      <p:to>
                                        <p:strVal val="visible"/>
                                      </p:to>
                                    </p:set>
                                    <p:anim calcmode="lin" valueType="num">
                                      <p:cBhvr additive="base">
                                        <p:cTn id="27"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7">
                                            <p:txEl>
                                              <p:pRg st="3" end="3"/>
                                            </p:txEl>
                                          </p:spTgt>
                                        </p:tgtEl>
                                        <p:attrNameLst>
                                          <p:attrName>style.visibility</p:attrName>
                                        </p:attrNameLst>
                                      </p:cBhvr>
                                      <p:to>
                                        <p:strVal val="visible"/>
                                      </p:to>
                                    </p:set>
                                    <p:anim calcmode="lin" valueType="num">
                                      <p:cBhvr additive="base">
                                        <p:cTn id="33" dur="500" fill="hold"/>
                                        <p:tgtEl>
                                          <p:spTgt spid="7">
                                            <p:txEl>
                                              <p:pRg st="3" end="3"/>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7">
                                            <p:txEl>
                                              <p:pRg st="4" end="4"/>
                                            </p:txEl>
                                          </p:spTgt>
                                        </p:tgtEl>
                                        <p:attrNameLst>
                                          <p:attrName>style.visibility</p:attrName>
                                        </p:attrNameLst>
                                      </p:cBhvr>
                                      <p:to>
                                        <p:strVal val="visible"/>
                                      </p:to>
                                    </p:set>
                                    <p:anim calcmode="lin" valueType="num">
                                      <p:cBhvr additive="base">
                                        <p:cTn id="39" dur="500" fill="hold"/>
                                        <p:tgtEl>
                                          <p:spTgt spid="7">
                                            <p:txEl>
                                              <p:pRg st="4" end="4"/>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7">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a:spLocks noGrp="1" noChangeArrowheads="1"/>
          </p:cNvSpPr>
          <p:nvPr>
            <p:ph type="title"/>
          </p:nvPr>
        </p:nvSpPr>
        <p:spPr>
          <a:xfrm>
            <a:off x="614136" y="2427514"/>
            <a:ext cx="8192180" cy="941388"/>
          </a:xfrm>
        </p:spPr>
        <p:txBody>
          <a:bodyPr/>
          <a:lstStyle/>
          <a:p>
            <a:pPr algn="ctr">
              <a:defRPr/>
            </a:pPr>
            <a:r>
              <a:rPr lang="en-US" dirty="0" smtClean="0"/>
              <a:t>Important Concepts &amp; Strategies</a:t>
            </a:r>
          </a:p>
        </p:txBody>
      </p:sp>
    </p:spTree>
    <p:extLst>
      <p:ext uri="{BB962C8B-B14F-4D97-AF65-F5344CB8AC3E}">
        <p14:creationId xmlns:p14="http://schemas.microsoft.com/office/powerpoint/2010/main" val="235886208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4.bp.blogspot.com/_9kQQgQD35rY/SaV5p8YBGhI/AAAAAAAAAkg/HOvlhIo7yGI/s1600/06_Red_Green_Refactor.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1192" y="892545"/>
            <a:ext cx="7724608" cy="45720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Tree>
    <p:extLst>
      <p:ext uri="{BB962C8B-B14F-4D97-AF65-F5344CB8AC3E}">
        <p14:creationId xmlns:p14="http://schemas.microsoft.com/office/powerpoint/2010/main" val="1090105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5"/>
          <p:cNvSpPr>
            <a:spLocks noGrp="1"/>
          </p:cNvSpPr>
          <p:nvPr>
            <p:ph type="title"/>
          </p:nvPr>
        </p:nvSpPr>
        <p:spPr>
          <a:xfrm>
            <a:off x="481013" y="595313"/>
            <a:ext cx="8761413" cy="838200"/>
          </a:xfrm>
        </p:spPr>
        <p:txBody>
          <a:bodyPr/>
          <a:lstStyle/>
          <a:p>
            <a:r>
              <a:rPr lang="en-US" dirty="0" smtClean="0"/>
              <a:t>Arrange – Act - Assert</a:t>
            </a:r>
            <a:endParaRPr lang="en-US" dirty="0">
              <a:solidFill>
                <a:schemeClr val="accent2"/>
              </a:solidFill>
            </a:endParaRPr>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43175" y="2276475"/>
            <a:ext cx="4514850" cy="2762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5314" y="1985960"/>
            <a:ext cx="8770572" cy="2809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70514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2051"/>
                                        </p:tgtEl>
                                        <p:attrNameLst>
                                          <p:attrName>style.visibility</p:attrName>
                                        </p:attrNameLst>
                                      </p:cBhvr>
                                      <p:to>
                                        <p:strVal val="visible"/>
                                      </p:to>
                                    </p:set>
                                    <p:animEffect transition="in" filter="fade">
                                      <p:cBhvr>
                                        <p:cTn id="7" dur="500"/>
                                        <p:tgtEl>
                                          <p:spTgt spid="2051"/>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nodeType="clickEffect">
                                  <p:stCondLst>
                                    <p:cond delay="0"/>
                                  </p:stCondLst>
                                  <p:childTnLst>
                                    <p:set>
                                      <p:cBhvr>
                                        <p:cTn id="11" dur="1" fill="hold">
                                          <p:stCondLst>
                                            <p:cond delay="0"/>
                                          </p:stCondLst>
                                        </p:cTn>
                                        <p:tgtEl>
                                          <p:spTgt spid="2051"/>
                                        </p:tgtEl>
                                        <p:attrNameLst>
                                          <p:attrName>style.visibility</p:attrName>
                                        </p:attrNameLst>
                                      </p:cBhvr>
                                      <p:to>
                                        <p:strVal val="hidden"/>
                                      </p:to>
                                    </p:set>
                                  </p:childTnLst>
                                </p:cTn>
                              </p:par>
                            </p:childTnLst>
                          </p:cTn>
                        </p:par>
                        <p:par>
                          <p:cTn id="12" fill="hold">
                            <p:stCondLst>
                              <p:cond delay="0"/>
                            </p:stCondLst>
                            <p:childTnLst>
                              <p:par>
                                <p:cTn id="13" presetID="42" presetClass="entr" presetSubtype="0" fill="hold" nodeType="afterEffect">
                                  <p:stCondLst>
                                    <p:cond delay="0"/>
                                  </p:stCondLst>
                                  <p:childTnLst>
                                    <p:set>
                                      <p:cBhvr>
                                        <p:cTn id="14" dur="1" fill="hold">
                                          <p:stCondLst>
                                            <p:cond delay="0"/>
                                          </p:stCondLst>
                                        </p:cTn>
                                        <p:tgtEl>
                                          <p:spTgt spid="1026"/>
                                        </p:tgtEl>
                                        <p:attrNameLst>
                                          <p:attrName>style.visibility</p:attrName>
                                        </p:attrNameLst>
                                      </p:cBhvr>
                                      <p:to>
                                        <p:strVal val="visible"/>
                                      </p:to>
                                    </p:set>
                                    <p:animEffect transition="in" filter="fade">
                                      <p:cBhvr>
                                        <p:cTn id="15" dur="1000"/>
                                        <p:tgtEl>
                                          <p:spTgt spid="1026"/>
                                        </p:tgtEl>
                                      </p:cBhvr>
                                    </p:animEffect>
                                    <p:anim calcmode="lin" valueType="num">
                                      <p:cBhvr>
                                        <p:cTn id="16" dur="1000" fill="hold"/>
                                        <p:tgtEl>
                                          <p:spTgt spid="1026"/>
                                        </p:tgtEl>
                                        <p:attrNameLst>
                                          <p:attrName>ppt_x</p:attrName>
                                        </p:attrNameLst>
                                      </p:cBhvr>
                                      <p:tavLst>
                                        <p:tav tm="0">
                                          <p:val>
                                            <p:strVal val="#ppt_x"/>
                                          </p:val>
                                        </p:tav>
                                        <p:tav tm="100000">
                                          <p:val>
                                            <p:strVal val="#ppt_x"/>
                                          </p:val>
                                        </p:tav>
                                      </p:tavLst>
                                    </p:anim>
                                    <p:anim calcmode="lin" valueType="num">
                                      <p:cBhvr>
                                        <p:cTn id="17" dur="1000" fill="hold"/>
                                        <p:tgtEl>
                                          <p:spTgt spid="10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5"/>
          <p:cNvSpPr>
            <a:spLocks noGrp="1"/>
          </p:cNvSpPr>
          <p:nvPr>
            <p:ph type="title"/>
          </p:nvPr>
        </p:nvSpPr>
        <p:spPr>
          <a:xfrm>
            <a:off x="481013" y="595313"/>
            <a:ext cx="8761413" cy="838200"/>
          </a:xfrm>
        </p:spPr>
        <p:txBody>
          <a:bodyPr/>
          <a:lstStyle/>
          <a:p>
            <a:r>
              <a:rPr lang="en-US" b="1" dirty="0" smtClean="0">
                <a:solidFill>
                  <a:srgbClr val="92D050"/>
                </a:solidFill>
              </a:rPr>
              <a:t>SOLID</a:t>
            </a:r>
            <a:r>
              <a:rPr lang="en-US" dirty="0" smtClean="0">
                <a:solidFill>
                  <a:srgbClr val="92D050"/>
                </a:solidFill>
              </a:rPr>
              <a:t> </a:t>
            </a:r>
            <a:r>
              <a:rPr lang="en-US" dirty="0" smtClean="0"/>
              <a:t>Principles of Software Development</a:t>
            </a:r>
            <a:endParaRPr lang="en-US" dirty="0">
              <a:solidFill>
                <a:schemeClr val="accent2"/>
              </a:solidFill>
            </a:endParaRPr>
          </a:p>
        </p:txBody>
      </p:sp>
      <p:pic>
        <p:nvPicPr>
          <p:cNvPr id="1026" name="Picture 2" descr="http://lostechies.com/derickbailey/files/2011/03/SOLID_6EC97F9C.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52726" y="1538514"/>
            <a:ext cx="5715000"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4404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5"/>
          <p:cNvSpPr>
            <a:spLocks noGrp="1"/>
          </p:cNvSpPr>
          <p:nvPr>
            <p:ph type="title"/>
          </p:nvPr>
        </p:nvSpPr>
        <p:spPr>
          <a:xfrm>
            <a:off x="481013" y="595313"/>
            <a:ext cx="8761413" cy="838200"/>
          </a:xfrm>
        </p:spPr>
        <p:txBody>
          <a:bodyPr/>
          <a:lstStyle/>
          <a:p>
            <a:r>
              <a:rPr lang="en-US" b="1" dirty="0" smtClean="0">
                <a:solidFill>
                  <a:srgbClr val="92D050"/>
                </a:solidFill>
              </a:rPr>
              <a:t>S</a:t>
            </a:r>
            <a:r>
              <a:rPr lang="en-US" dirty="0" smtClean="0"/>
              <a:t>ingle Responsibility Principle</a:t>
            </a:r>
            <a:endParaRPr lang="en-US" dirty="0">
              <a:solidFill>
                <a:schemeClr val="accent2"/>
              </a:solidFill>
            </a:endParaRPr>
          </a:p>
        </p:txBody>
      </p:sp>
      <p:pic>
        <p:nvPicPr>
          <p:cNvPr id="6148" name="Picture 4" descr="Single Responsibility Princip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13594" y="1536192"/>
            <a:ext cx="4572000"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950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6148"/>
                                        </p:tgtEl>
                                        <p:attrNameLst>
                                          <p:attrName>style.visibility</p:attrName>
                                        </p:attrNameLst>
                                      </p:cBhvr>
                                      <p:to>
                                        <p:strVal val="visible"/>
                                      </p:to>
                                    </p:set>
                                    <p:animEffect transition="in" filter="fade">
                                      <p:cBhvr>
                                        <p:cTn id="7" dur="500"/>
                                        <p:tgtEl>
                                          <p:spTgt spid="61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5"/>
          <p:cNvSpPr>
            <a:spLocks noGrp="1"/>
          </p:cNvSpPr>
          <p:nvPr>
            <p:ph type="title"/>
          </p:nvPr>
        </p:nvSpPr>
        <p:spPr>
          <a:xfrm>
            <a:off x="481013" y="595313"/>
            <a:ext cx="8761413" cy="838200"/>
          </a:xfrm>
        </p:spPr>
        <p:txBody>
          <a:bodyPr/>
          <a:lstStyle/>
          <a:p>
            <a:r>
              <a:rPr lang="en-US" b="1" dirty="0" smtClean="0">
                <a:solidFill>
                  <a:srgbClr val="92D050"/>
                </a:solidFill>
              </a:rPr>
              <a:t>O</a:t>
            </a:r>
            <a:r>
              <a:rPr lang="en-US" dirty="0" smtClean="0"/>
              <a:t>pen Closed Principle</a:t>
            </a:r>
            <a:endParaRPr lang="en-US" dirty="0">
              <a:solidFill>
                <a:schemeClr val="accent2"/>
              </a:solidFill>
            </a:endParaRPr>
          </a:p>
        </p:txBody>
      </p:sp>
      <p:pic>
        <p:nvPicPr>
          <p:cNvPr id="5124" name="Picture 4" descr="Open/Closed Princip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14016" y="1536192"/>
            <a:ext cx="4572000"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950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124"/>
                                        </p:tgtEl>
                                        <p:attrNameLst>
                                          <p:attrName>style.visibility</p:attrName>
                                        </p:attrNameLst>
                                      </p:cBhvr>
                                      <p:to>
                                        <p:strVal val="visible"/>
                                      </p:to>
                                    </p:set>
                                    <p:animEffect transition="in" filter="fade">
                                      <p:cBhvr>
                                        <p:cTn id="7" dur="500"/>
                                        <p:tgtEl>
                                          <p:spTgt spid="51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5"/>
          <p:cNvSpPr>
            <a:spLocks noGrp="1"/>
          </p:cNvSpPr>
          <p:nvPr>
            <p:ph type="title"/>
          </p:nvPr>
        </p:nvSpPr>
        <p:spPr>
          <a:xfrm>
            <a:off x="481013" y="595313"/>
            <a:ext cx="8761413" cy="838200"/>
          </a:xfrm>
        </p:spPr>
        <p:txBody>
          <a:bodyPr/>
          <a:lstStyle/>
          <a:p>
            <a:r>
              <a:rPr lang="en-US" b="1" dirty="0" err="1" smtClean="0">
                <a:solidFill>
                  <a:srgbClr val="92D050"/>
                </a:solidFill>
              </a:rPr>
              <a:t>L</a:t>
            </a:r>
            <a:r>
              <a:rPr lang="en-US" dirty="0" err="1" smtClean="0"/>
              <a:t>iskov</a:t>
            </a:r>
            <a:r>
              <a:rPr lang="en-US" dirty="0" smtClean="0"/>
              <a:t> Substitution Principle</a:t>
            </a:r>
            <a:endParaRPr lang="en-US" dirty="0">
              <a:solidFill>
                <a:schemeClr val="accent2"/>
              </a:solidFill>
            </a:endParaRPr>
          </a:p>
        </p:txBody>
      </p:sp>
      <p:pic>
        <p:nvPicPr>
          <p:cNvPr id="9220" name="Picture 4" descr="Liskov Substitution Princip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14016" y="1536192"/>
            <a:ext cx="4572000"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820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220"/>
                                        </p:tgtEl>
                                        <p:attrNameLst>
                                          <p:attrName>style.visibility</p:attrName>
                                        </p:attrNameLst>
                                      </p:cBhvr>
                                      <p:to>
                                        <p:strVal val="visible"/>
                                      </p:to>
                                    </p:set>
                                    <p:animEffect transition="in" filter="fade">
                                      <p:cBhvr>
                                        <p:cTn id="7" dur="500"/>
                                        <p:tgtEl>
                                          <p:spTgt spid="92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5"/>
          <p:cNvSpPr>
            <a:spLocks noGrp="1"/>
          </p:cNvSpPr>
          <p:nvPr>
            <p:ph type="title"/>
          </p:nvPr>
        </p:nvSpPr>
        <p:spPr>
          <a:xfrm>
            <a:off x="481013" y="595313"/>
            <a:ext cx="8761413" cy="838200"/>
          </a:xfrm>
        </p:spPr>
        <p:txBody>
          <a:bodyPr/>
          <a:lstStyle/>
          <a:p>
            <a:r>
              <a:rPr lang="en-US" b="1" dirty="0" smtClean="0">
                <a:solidFill>
                  <a:srgbClr val="92D050"/>
                </a:solidFill>
              </a:rPr>
              <a:t>I</a:t>
            </a:r>
            <a:r>
              <a:rPr lang="en-US" dirty="0" smtClean="0"/>
              <a:t>nterface Segregation Principle</a:t>
            </a:r>
            <a:endParaRPr lang="en-US" dirty="0">
              <a:solidFill>
                <a:schemeClr val="accent2"/>
              </a:solidFill>
            </a:endParaRPr>
          </a:p>
        </p:txBody>
      </p:sp>
      <p:pic>
        <p:nvPicPr>
          <p:cNvPr id="8196" name="Picture 4" descr="Interface Segregation Princip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14016" y="1536192"/>
            <a:ext cx="4572000"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820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8196"/>
                                        </p:tgtEl>
                                        <p:attrNameLst>
                                          <p:attrName>style.visibility</p:attrName>
                                        </p:attrNameLst>
                                      </p:cBhvr>
                                      <p:to>
                                        <p:strVal val="visible"/>
                                      </p:to>
                                    </p:set>
                                    <p:animEffect transition="in" filter="fade">
                                      <p:cBhvr>
                                        <p:cTn id="7" dur="500"/>
                                        <p:tgtEl>
                                          <p:spTgt spid="81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5"/>
          <p:cNvSpPr>
            <a:spLocks noGrp="1"/>
          </p:cNvSpPr>
          <p:nvPr>
            <p:ph type="title"/>
          </p:nvPr>
        </p:nvSpPr>
        <p:spPr>
          <a:xfrm>
            <a:off x="481013" y="595313"/>
            <a:ext cx="8761413" cy="838200"/>
          </a:xfrm>
        </p:spPr>
        <p:txBody>
          <a:bodyPr/>
          <a:lstStyle/>
          <a:p>
            <a:r>
              <a:rPr lang="en-US" b="1" dirty="0" smtClean="0">
                <a:solidFill>
                  <a:srgbClr val="92D050"/>
                </a:solidFill>
              </a:rPr>
              <a:t>D</a:t>
            </a:r>
            <a:r>
              <a:rPr lang="en-US" dirty="0"/>
              <a:t>e</a:t>
            </a:r>
            <a:r>
              <a:rPr lang="en-US" dirty="0" smtClean="0"/>
              <a:t>pendency Inversion Principle</a:t>
            </a:r>
            <a:endParaRPr lang="en-US" dirty="0">
              <a:solidFill>
                <a:schemeClr val="accent2"/>
              </a:solidFill>
            </a:endParaRPr>
          </a:p>
        </p:txBody>
      </p:sp>
      <p:pic>
        <p:nvPicPr>
          <p:cNvPr id="7170" name="Picture 2" descr="Dependency Inversion Princip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13594" y="1536192"/>
            <a:ext cx="4572000"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820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170"/>
                                        </p:tgtEl>
                                        <p:attrNameLst>
                                          <p:attrName>style.visibility</p:attrName>
                                        </p:attrNameLst>
                                      </p:cBhvr>
                                      <p:to>
                                        <p:strVal val="visible"/>
                                      </p:to>
                                    </p:set>
                                    <p:animEffect transition="in" filter="fade">
                                      <p:cBhvr>
                                        <p:cTn id="7" dur="500"/>
                                        <p:tgtEl>
                                          <p:spTgt spid="71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a:spLocks noGrp="1" noChangeArrowheads="1"/>
          </p:cNvSpPr>
          <p:nvPr>
            <p:ph type="title"/>
          </p:nvPr>
        </p:nvSpPr>
        <p:spPr>
          <a:xfrm>
            <a:off x="893763" y="381000"/>
            <a:ext cx="7369175" cy="941388"/>
          </a:xfrm>
        </p:spPr>
        <p:txBody>
          <a:bodyPr/>
          <a:lstStyle/>
          <a:p>
            <a:pPr>
              <a:defRPr/>
            </a:pPr>
            <a:r>
              <a:rPr lang="en-US" dirty="0" smtClean="0"/>
              <a:t>What’s on Tap</a:t>
            </a:r>
          </a:p>
        </p:txBody>
      </p:sp>
      <p:sp>
        <p:nvSpPr>
          <p:cNvPr id="8" name="Rectangle 3"/>
          <p:cNvSpPr txBox="1">
            <a:spLocks noChangeArrowheads="1"/>
          </p:cNvSpPr>
          <p:nvPr/>
        </p:nvSpPr>
        <p:spPr bwMode="auto">
          <a:xfrm>
            <a:off x="900113" y="1484313"/>
            <a:ext cx="8043862" cy="4770437"/>
          </a:xfrm>
          <a:prstGeom prst="rect">
            <a:avLst/>
          </a:prstGeom>
          <a:noFill/>
          <a:ln w="9525">
            <a:noFill/>
            <a:miter lim="800000"/>
            <a:headEnd/>
            <a:tailEnd/>
          </a:ln>
        </p:spPr>
        <p:txBody>
          <a:bodyPr vert="horz" wrap="square" lIns="96646" tIns="48323" rIns="96646" bIns="48323" numCol="1" anchor="t" anchorCtr="0" compatLnSpc="1">
            <a:prstTxWarp prst="textNoShape">
              <a:avLst/>
            </a:prstTxWarp>
          </a:bodyPr>
          <a:lstStyle>
            <a:lvl1pPr marL="363538" indent="-363538" algn="l" defTabSz="966788" rtl="0" eaLnBrk="1" fontAlgn="base" hangingPunct="1">
              <a:spcBef>
                <a:spcPct val="20000"/>
              </a:spcBef>
              <a:spcAft>
                <a:spcPct val="0"/>
              </a:spcAft>
              <a:buChar char="•"/>
              <a:defRPr sz="2900">
                <a:solidFill>
                  <a:schemeClr val="tx1"/>
                </a:solidFill>
                <a:latin typeface="+mn-lt"/>
                <a:ea typeface="+mn-ea"/>
                <a:cs typeface="+mn-cs"/>
              </a:defRPr>
            </a:lvl1pPr>
            <a:lvl2pPr marL="784225" indent="-301625" algn="l" defTabSz="966788" rtl="0" eaLnBrk="1" fontAlgn="base" hangingPunct="1">
              <a:spcBef>
                <a:spcPct val="20000"/>
              </a:spcBef>
              <a:spcAft>
                <a:spcPct val="0"/>
              </a:spcAft>
              <a:buChar char="–"/>
              <a:defRPr sz="2600">
                <a:solidFill>
                  <a:schemeClr val="tx1"/>
                </a:solidFill>
                <a:latin typeface="+mn-lt"/>
              </a:defRPr>
            </a:lvl2pPr>
            <a:lvl3pPr marL="1208088" indent="-241300" algn="l" defTabSz="966788" rtl="0" eaLnBrk="1" fontAlgn="base" hangingPunct="1">
              <a:spcBef>
                <a:spcPct val="20000"/>
              </a:spcBef>
              <a:spcAft>
                <a:spcPct val="0"/>
              </a:spcAft>
              <a:buChar char="•"/>
              <a:defRPr sz="2100">
                <a:solidFill>
                  <a:schemeClr val="tx1"/>
                </a:solidFill>
                <a:latin typeface="+mn-lt"/>
              </a:defRPr>
            </a:lvl3pPr>
            <a:lvl4pPr marL="1689100" indent="-238125" algn="l" defTabSz="966788" rtl="0" eaLnBrk="1" fontAlgn="base" hangingPunct="1">
              <a:spcBef>
                <a:spcPct val="20000"/>
              </a:spcBef>
              <a:spcAft>
                <a:spcPct val="0"/>
              </a:spcAft>
              <a:buChar char="–"/>
              <a:defRPr sz="2100">
                <a:solidFill>
                  <a:schemeClr val="tx1"/>
                </a:solidFill>
                <a:latin typeface="+mn-lt"/>
              </a:defRPr>
            </a:lvl4pPr>
            <a:lvl5pPr marL="2174875" indent="-241300" algn="l" defTabSz="966788" rtl="0" eaLnBrk="1" fontAlgn="base" hangingPunct="1">
              <a:spcBef>
                <a:spcPct val="20000"/>
              </a:spcBef>
              <a:spcAft>
                <a:spcPct val="0"/>
              </a:spcAft>
              <a:buChar char="»"/>
              <a:defRPr sz="2100">
                <a:solidFill>
                  <a:schemeClr val="tx1"/>
                </a:solidFill>
                <a:latin typeface="+mn-lt"/>
              </a:defRPr>
            </a:lvl5pPr>
            <a:lvl6pPr marL="2632075" indent="-241300" algn="l" defTabSz="966788" rtl="0" eaLnBrk="1" fontAlgn="base" hangingPunct="1">
              <a:spcBef>
                <a:spcPct val="20000"/>
              </a:spcBef>
              <a:spcAft>
                <a:spcPct val="0"/>
              </a:spcAft>
              <a:buChar char="»"/>
              <a:defRPr sz="2100">
                <a:solidFill>
                  <a:schemeClr val="tx1"/>
                </a:solidFill>
                <a:latin typeface="+mn-lt"/>
              </a:defRPr>
            </a:lvl6pPr>
            <a:lvl7pPr marL="3089275" indent="-241300" algn="l" defTabSz="966788" rtl="0" eaLnBrk="1" fontAlgn="base" hangingPunct="1">
              <a:spcBef>
                <a:spcPct val="20000"/>
              </a:spcBef>
              <a:spcAft>
                <a:spcPct val="0"/>
              </a:spcAft>
              <a:buChar char="»"/>
              <a:defRPr sz="2100">
                <a:solidFill>
                  <a:schemeClr val="tx1"/>
                </a:solidFill>
                <a:latin typeface="+mn-lt"/>
              </a:defRPr>
            </a:lvl7pPr>
            <a:lvl8pPr marL="3546475" indent="-241300" algn="l" defTabSz="966788" rtl="0" eaLnBrk="1" fontAlgn="base" hangingPunct="1">
              <a:spcBef>
                <a:spcPct val="20000"/>
              </a:spcBef>
              <a:spcAft>
                <a:spcPct val="0"/>
              </a:spcAft>
              <a:buChar char="»"/>
              <a:defRPr sz="2100">
                <a:solidFill>
                  <a:schemeClr val="tx1"/>
                </a:solidFill>
                <a:latin typeface="+mn-lt"/>
              </a:defRPr>
            </a:lvl8pPr>
            <a:lvl9pPr marL="4003675" indent="-241300" algn="l" defTabSz="966788" rtl="0" eaLnBrk="1" fontAlgn="base" hangingPunct="1">
              <a:spcBef>
                <a:spcPct val="20000"/>
              </a:spcBef>
              <a:spcAft>
                <a:spcPct val="0"/>
              </a:spcAft>
              <a:buChar char="»"/>
              <a:defRPr sz="2100">
                <a:solidFill>
                  <a:schemeClr val="tx1"/>
                </a:solidFill>
                <a:latin typeface="+mn-lt"/>
              </a:defRPr>
            </a:lvl9pPr>
          </a:lstStyle>
          <a:p>
            <a:r>
              <a:rPr lang="en-US" sz="2400" kern="0" dirty="0" smtClean="0">
                <a:solidFill>
                  <a:srgbClr val="000000"/>
                </a:solidFill>
              </a:rPr>
              <a:t>What is and what is not test-driven development</a:t>
            </a:r>
          </a:p>
          <a:p>
            <a:r>
              <a:rPr lang="en-US" sz="2400" kern="0" dirty="0" smtClean="0">
                <a:solidFill>
                  <a:srgbClr val="000000"/>
                </a:solidFill>
              </a:rPr>
              <a:t>Unit testing</a:t>
            </a:r>
          </a:p>
          <a:p>
            <a:pPr lvl="0"/>
            <a:r>
              <a:rPr lang="en-US" sz="2400" kern="0" dirty="0" smtClean="0">
                <a:solidFill>
                  <a:srgbClr val="000000"/>
                </a:solidFill>
              </a:rPr>
              <a:t>Concepts </a:t>
            </a:r>
            <a:r>
              <a:rPr lang="en-US" sz="2400" kern="0" dirty="0">
                <a:solidFill>
                  <a:srgbClr val="000000"/>
                </a:solidFill>
              </a:rPr>
              <a:t>and </a:t>
            </a:r>
            <a:r>
              <a:rPr lang="en-US" sz="2400" kern="0" dirty="0" smtClean="0">
                <a:solidFill>
                  <a:srgbClr val="000000"/>
                </a:solidFill>
              </a:rPr>
              <a:t>strategies you </a:t>
            </a:r>
            <a:r>
              <a:rPr lang="en-US" sz="2400" kern="0" dirty="0">
                <a:solidFill>
                  <a:srgbClr val="000000"/>
                </a:solidFill>
              </a:rPr>
              <a:t>n</a:t>
            </a:r>
            <a:r>
              <a:rPr lang="en-US" sz="2400" kern="0" dirty="0" smtClean="0">
                <a:solidFill>
                  <a:srgbClr val="000000"/>
                </a:solidFill>
              </a:rPr>
              <a:t>eed </a:t>
            </a:r>
            <a:r>
              <a:rPr lang="en-US" sz="2400" kern="0" dirty="0">
                <a:solidFill>
                  <a:srgbClr val="000000"/>
                </a:solidFill>
              </a:rPr>
              <a:t>to k</a:t>
            </a:r>
            <a:r>
              <a:rPr lang="en-US" sz="2400" kern="0" dirty="0" smtClean="0">
                <a:solidFill>
                  <a:srgbClr val="000000"/>
                </a:solidFill>
              </a:rPr>
              <a:t>now</a:t>
            </a:r>
          </a:p>
          <a:p>
            <a:pPr lvl="0"/>
            <a:r>
              <a:rPr lang="en-US" sz="2400" kern="0" dirty="0" smtClean="0">
                <a:solidFill>
                  <a:srgbClr val="000000"/>
                </a:solidFill>
              </a:rPr>
              <a:t>Laying out and naming your stuff</a:t>
            </a:r>
          </a:p>
          <a:p>
            <a:pPr lvl="0"/>
            <a:r>
              <a:rPr lang="en-US" sz="2400" kern="0" dirty="0" smtClean="0">
                <a:solidFill>
                  <a:srgbClr val="000000"/>
                </a:solidFill>
              </a:rPr>
              <a:t>DI/</a:t>
            </a:r>
            <a:r>
              <a:rPr lang="en-US" sz="2400" kern="0" dirty="0" err="1" smtClean="0">
                <a:solidFill>
                  <a:srgbClr val="000000"/>
                </a:solidFill>
              </a:rPr>
              <a:t>IoC</a:t>
            </a:r>
            <a:r>
              <a:rPr lang="en-US" sz="2400" kern="0" dirty="0" smtClean="0">
                <a:solidFill>
                  <a:srgbClr val="000000"/>
                </a:solidFill>
              </a:rPr>
              <a:t> and Test Dummies</a:t>
            </a:r>
          </a:p>
          <a:p>
            <a:pPr lvl="0"/>
            <a:r>
              <a:rPr lang="en-US" sz="2400" kern="0" dirty="0" smtClean="0">
                <a:solidFill>
                  <a:srgbClr val="000000"/>
                </a:solidFill>
              </a:rPr>
              <a:t>MVC</a:t>
            </a:r>
          </a:p>
          <a:p>
            <a:pPr lvl="0"/>
            <a:r>
              <a:rPr lang="en-US" sz="2400" kern="0" dirty="0" smtClean="0">
                <a:solidFill>
                  <a:srgbClr val="000000"/>
                </a:solidFill>
              </a:rPr>
              <a:t>Routing: What it is and how to test it</a:t>
            </a:r>
          </a:p>
          <a:p>
            <a:pPr lvl="0"/>
            <a:r>
              <a:rPr lang="en-US" sz="2400" kern="0" dirty="0" smtClean="0">
                <a:solidFill>
                  <a:srgbClr val="000000"/>
                </a:solidFill>
              </a:rPr>
              <a:t>Controllers: Isolating and testing</a:t>
            </a:r>
          </a:p>
          <a:p>
            <a:pPr lvl="0"/>
            <a:r>
              <a:rPr lang="en-US" sz="2400" kern="0" dirty="0" smtClean="0">
                <a:solidFill>
                  <a:srgbClr val="000000"/>
                </a:solidFill>
              </a:rPr>
              <a:t>Automated UI Testing</a:t>
            </a:r>
          </a:p>
          <a:p>
            <a:pPr lvl="0"/>
            <a:endParaRPr lang="en-US" sz="2400" kern="0" dirty="0">
              <a:solidFill>
                <a:srgbClr val="000000"/>
              </a:solidFill>
            </a:endParaRPr>
          </a:p>
          <a:p>
            <a:pPr lvl="0"/>
            <a:endParaRPr lang="en-US" sz="2400" kern="0" dirty="0">
              <a:solidFill>
                <a:srgbClr val="000000"/>
              </a:solidFill>
            </a:endParaRPr>
          </a:p>
        </p:txBody>
      </p:sp>
    </p:spTree>
    <p:extLst>
      <p:ext uri="{BB962C8B-B14F-4D97-AF65-F5344CB8AC3E}">
        <p14:creationId xmlns:p14="http://schemas.microsoft.com/office/powerpoint/2010/main" val="289760066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5"/>
          <p:cNvSpPr>
            <a:spLocks noGrp="1"/>
          </p:cNvSpPr>
          <p:nvPr>
            <p:ph type="title"/>
          </p:nvPr>
        </p:nvSpPr>
        <p:spPr>
          <a:xfrm>
            <a:off x="481013" y="595313"/>
            <a:ext cx="8761413" cy="838200"/>
          </a:xfrm>
        </p:spPr>
        <p:txBody>
          <a:bodyPr/>
          <a:lstStyle/>
          <a:p>
            <a:r>
              <a:rPr lang="en-US" dirty="0" smtClean="0"/>
              <a:t>Example Solution Layout</a:t>
            </a:r>
            <a:endParaRPr lang="en-US" dirty="0">
              <a:solidFill>
                <a:schemeClr val="accent2"/>
              </a:solidFill>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35738" y="2008683"/>
            <a:ext cx="3636487" cy="3669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6814365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5"/>
          <p:cNvSpPr>
            <a:spLocks noGrp="1"/>
          </p:cNvSpPr>
          <p:nvPr>
            <p:ph type="title"/>
          </p:nvPr>
        </p:nvSpPr>
        <p:spPr>
          <a:xfrm>
            <a:off x="481013" y="595313"/>
            <a:ext cx="8761413" cy="838200"/>
          </a:xfrm>
        </p:spPr>
        <p:txBody>
          <a:bodyPr/>
          <a:lstStyle/>
          <a:p>
            <a:r>
              <a:rPr lang="en-US" dirty="0" smtClean="0"/>
              <a:t>Naming Your Tests</a:t>
            </a:r>
            <a:endParaRPr lang="en-US" dirty="0">
              <a:solidFill>
                <a:schemeClr val="accent2"/>
              </a:solidFill>
            </a:endParaRPr>
          </a:p>
        </p:txBody>
      </p:sp>
      <p:pic>
        <p:nvPicPr>
          <p:cNvPr id="8196" name="Picture 4" descr="http://www.digitalmomblog.com/wp-content/uploads/2011/05/baby-names.gif"/>
          <p:cNvPicPr>
            <a:picLocks noChangeAspect="1" noChangeArrowheads="1"/>
          </p:cNvPicPr>
          <p:nvPr/>
        </p:nvPicPr>
        <p:blipFill rotWithShape="1">
          <a:blip r:embed="rId3">
            <a:extLst>
              <a:ext uri="{28A0092B-C50C-407E-A947-70E740481C1C}">
                <a14:useLocalDpi xmlns:a14="http://schemas.microsoft.com/office/drawing/2010/main" val="0"/>
              </a:ext>
            </a:extLst>
          </a:blip>
          <a:srcRect l="21051"/>
          <a:stretch/>
        </p:blipFill>
        <p:spPr bwMode="auto">
          <a:xfrm>
            <a:off x="1996111" y="1895706"/>
            <a:ext cx="5428230" cy="39993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4705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196"/>
                                        </p:tgtEl>
                                        <p:attrNameLst>
                                          <p:attrName>style.visibility</p:attrName>
                                        </p:attrNameLst>
                                      </p:cBhvr>
                                      <p:to>
                                        <p:strVal val="visible"/>
                                      </p:to>
                                    </p:set>
                                    <p:animEffect transition="in" filter="fade">
                                      <p:cBhvr>
                                        <p:cTn id="7" dur="500"/>
                                        <p:tgtEl>
                                          <p:spTgt spid="81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5"/>
          <p:cNvSpPr>
            <a:spLocks noGrp="1"/>
          </p:cNvSpPr>
          <p:nvPr>
            <p:ph type="title"/>
          </p:nvPr>
        </p:nvSpPr>
        <p:spPr>
          <a:xfrm>
            <a:off x="481013" y="595313"/>
            <a:ext cx="8761413" cy="838200"/>
          </a:xfrm>
        </p:spPr>
        <p:txBody>
          <a:bodyPr/>
          <a:lstStyle/>
          <a:p>
            <a:r>
              <a:rPr lang="en-US" dirty="0" smtClean="0"/>
              <a:t>How I Name My Tests</a:t>
            </a:r>
            <a:endParaRPr lang="en-US" dirty="0">
              <a:solidFill>
                <a:schemeClr val="accent2"/>
              </a:solidFill>
            </a:endParaRPr>
          </a:p>
        </p:txBody>
      </p:sp>
      <p:sp>
        <p:nvSpPr>
          <p:cNvPr id="12" name="Content Placeholder 4"/>
          <p:cNvSpPr>
            <a:spLocks noGrp="1"/>
          </p:cNvSpPr>
          <p:nvPr>
            <p:ph idx="1"/>
          </p:nvPr>
        </p:nvSpPr>
        <p:spPr>
          <a:xfrm>
            <a:off x="481013" y="1433515"/>
            <a:ext cx="8761413" cy="1861228"/>
          </a:xfrm>
        </p:spPr>
        <p:txBody>
          <a:bodyPr/>
          <a:lstStyle/>
          <a:p>
            <a:r>
              <a:rPr lang="en-US" sz="2000" dirty="0" smtClean="0"/>
              <a:t>[</a:t>
            </a:r>
            <a:r>
              <a:rPr lang="en-US" sz="2000" i="1" dirty="0" err="1" smtClean="0">
                <a:latin typeface="Consolas" pitchFamily="49" charset="0"/>
                <a:cs typeface="Consolas" pitchFamily="49" charset="0"/>
              </a:rPr>
              <a:t>MethodUnderTest</a:t>
            </a:r>
            <a:r>
              <a:rPr lang="en-US" sz="2000" dirty="0" smtClean="0"/>
              <a:t>]_[</a:t>
            </a:r>
            <a:r>
              <a:rPr lang="en-US" sz="2000" i="1" dirty="0" err="1" smtClean="0">
                <a:latin typeface="Consolas" pitchFamily="49" charset="0"/>
                <a:cs typeface="Consolas" pitchFamily="49" charset="0"/>
              </a:rPr>
              <a:t>ExpectedResult</a:t>
            </a:r>
            <a:r>
              <a:rPr lang="en-US" sz="2000" dirty="0" smtClean="0"/>
              <a:t>]_[</a:t>
            </a:r>
            <a:r>
              <a:rPr lang="en-US" sz="2000" i="1" dirty="0" smtClean="0">
                <a:latin typeface="Consolas" pitchFamily="49" charset="0"/>
                <a:cs typeface="Consolas" pitchFamily="49" charset="0"/>
              </a:rPr>
              <a:t>Conditions</a:t>
            </a:r>
            <a:r>
              <a:rPr lang="en-US" sz="2000" dirty="0" smtClean="0"/>
              <a:t>]</a:t>
            </a:r>
            <a:r>
              <a:rPr lang="en-US" sz="2000" dirty="0" smtClean="0">
                <a:latin typeface="Consolas" pitchFamily="49" charset="0"/>
                <a:cs typeface="Consolas" pitchFamily="49" charset="0"/>
              </a:rPr>
              <a:t/>
            </a:r>
            <a:br>
              <a:rPr lang="en-US" sz="2000" dirty="0" smtClean="0">
                <a:latin typeface="Consolas" pitchFamily="49" charset="0"/>
                <a:cs typeface="Consolas" pitchFamily="49" charset="0"/>
              </a:rPr>
            </a:br>
            <a:endParaRPr lang="en-US" sz="2000" dirty="0" smtClean="0">
              <a:latin typeface="Consolas" pitchFamily="49" charset="0"/>
              <a:cs typeface="Consolas" pitchFamily="49" charset="0"/>
            </a:endParaRPr>
          </a:p>
          <a:p>
            <a:r>
              <a:rPr lang="en-US" sz="1800" dirty="0" err="1" smtClean="0">
                <a:latin typeface="Consolas" pitchFamily="49" charset="0"/>
                <a:cs typeface="Consolas" pitchFamily="49" charset="0"/>
              </a:rPr>
              <a:t>GetCustomers_ShouldReturn_ListOf_Customers</a:t>
            </a:r>
            <a:r>
              <a:rPr lang="en-US" sz="1800" dirty="0" smtClean="0">
                <a:latin typeface="Consolas" pitchFamily="49" charset="0"/>
                <a:cs typeface="Consolas" pitchFamily="49" charset="0"/>
              </a:rPr>
              <a:t>()</a:t>
            </a:r>
            <a:r>
              <a:rPr lang="en-US" sz="2000" dirty="0" smtClean="0">
                <a:latin typeface="Consolas" pitchFamily="49" charset="0"/>
                <a:cs typeface="Consolas" pitchFamily="49" charset="0"/>
              </a:rPr>
              <a:t/>
            </a:r>
            <a:br>
              <a:rPr lang="en-US" sz="2000" dirty="0" smtClean="0">
                <a:latin typeface="Consolas" pitchFamily="49" charset="0"/>
                <a:cs typeface="Consolas" pitchFamily="49" charset="0"/>
              </a:rPr>
            </a:br>
            <a:endParaRPr lang="en-US" sz="2000" dirty="0" smtClean="0">
              <a:latin typeface="Consolas" pitchFamily="49" charset="0"/>
              <a:cs typeface="Consolas" pitchFamily="49" charset="0"/>
            </a:endParaRPr>
          </a:p>
          <a:p>
            <a:r>
              <a:rPr lang="en-US" sz="1800" dirty="0" smtClean="0">
                <a:latin typeface="Consolas" pitchFamily="49" charset="0"/>
                <a:cs typeface="Consolas" pitchFamily="49" charset="0"/>
              </a:rPr>
              <a:t>CalculateRate_ShouldReturn_25_When_Interest_Is_50_And_X_Is_5()</a:t>
            </a:r>
          </a:p>
        </p:txBody>
      </p:sp>
      <p:pic>
        <p:nvPicPr>
          <p:cNvPr id="7" name="Picture 2" descr="http://ideasbig.com/blog/wp-content/uploads/2010/03/naming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15428" y="3327754"/>
            <a:ext cx="3461997" cy="25964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72765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5"/>
          <p:cNvSpPr>
            <a:spLocks noGrp="1"/>
          </p:cNvSpPr>
          <p:nvPr>
            <p:ph type="title"/>
          </p:nvPr>
        </p:nvSpPr>
        <p:spPr>
          <a:xfrm>
            <a:off x="481013" y="595313"/>
            <a:ext cx="8761413" cy="838200"/>
          </a:xfrm>
        </p:spPr>
        <p:txBody>
          <a:bodyPr/>
          <a:lstStyle/>
          <a:p>
            <a:r>
              <a:rPr lang="en-US" dirty="0" err="1" smtClean="0"/>
              <a:t>Resharper</a:t>
            </a:r>
            <a:r>
              <a:rPr lang="en-US" dirty="0" smtClean="0"/>
              <a:t> Live Template for Naming Tests</a:t>
            </a:r>
            <a:endParaRPr lang="en-US" dirty="0">
              <a:solidFill>
                <a:schemeClr val="accent2"/>
              </a:solidFill>
            </a:endParaRPr>
          </a:p>
        </p:txBody>
      </p:sp>
      <p:sp>
        <p:nvSpPr>
          <p:cNvPr id="12" name="Content Placeholder 4"/>
          <p:cNvSpPr>
            <a:spLocks noGrp="1"/>
          </p:cNvSpPr>
          <p:nvPr>
            <p:ph idx="1"/>
          </p:nvPr>
        </p:nvSpPr>
        <p:spPr>
          <a:xfrm>
            <a:off x="481013" y="1433515"/>
            <a:ext cx="8761413" cy="1716085"/>
          </a:xfrm>
        </p:spPr>
        <p:txBody>
          <a:bodyPr/>
          <a:lstStyle/>
          <a:p>
            <a:r>
              <a:rPr lang="en-US" sz="2400" dirty="0" smtClean="0"/>
              <a:t>My unit testing live template is available on my blog:</a:t>
            </a:r>
          </a:p>
          <a:p>
            <a:pPr lvl="1"/>
            <a:r>
              <a:rPr lang="en-US" sz="2000" dirty="0">
                <a:hlinkClick r:id="rId3"/>
              </a:rPr>
              <a:t>http://</a:t>
            </a:r>
            <a:r>
              <a:rPr lang="en-US" sz="2000" dirty="0" smtClean="0">
                <a:hlinkClick r:id="rId3"/>
              </a:rPr>
              <a:t>bit.ly/OAOLK9</a:t>
            </a:r>
            <a:endParaRPr lang="en-US" sz="2000" dirty="0" smtClean="0"/>
          </a:p>
        </p:txBody>
      </p:sp>
      <p:pic>
        <p:nvPicPr>
          <p:cNvPr id="1331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10859" y="3091541"/>
            <a:ext cx="5251084" cy="29206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89987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13314"/>
                                        </p:tgtEl>
                                        <p:attrNameLst>
                                          <p:attrName>style.visibility</p:attrName>
                                        </p:attrNameLst>
                                      </p:cBhvr>
                                      <p:to>
                                        <p:strVal val="visible"/>
                                      </p:to>
                                    </p:set>
                                    <p:animEffect transition="in" filter="fade">
                                      <p:cBhvr>
                                        <p:cTn id="7" dur="500"/>
                                        <p:tgtEl>
                                          <p:spTgt spid="133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5"/>
          <p:cNvSpPr>
            <a:spLocks noGrp="1"/>
          </p:cNvSpPr>
          <p:nvPr>
            <p:ph type="title"/>
          </p:nvPr>
        </p:nvSpPr>
        <p:spPr>
          <a:xfrm>
            <a:off x="481013" y="595313"/>
            <a:ext cx="8761413" cy="838200"/>
          </a:xfrm>
        </p:spPr>
        <p:txBody>
          <a:bodyPr/>
          <a:lstStyle/>
          <a:p>
            <a:r>
              <a:rPr lang="en-US" dirty="0" smtClean="0"/>
              <a:t>Dependency Injection (DI)</a:t>
            </a:r>
            <a:endParaRPr lang="en-US" dirty="0">
              <a:solidFill>
                <a:schemeClr val="accent2"/>
              </a:solidFill>
            </a:endParaRPr>
          </a:p>
        </p:txBody>
      </p:sp>
      <p:pic>
        <p:nvPicPr>
          <p:cNvPr id="12294" name="Picture 6" descr="http://c512911.r11.cf3.rackcdn.com/IOC/inject.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28976" y="2017250"/>
            <a:ext cx="4762500" cy="31718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5719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12294"/>
                                        </p:tgtEl>
                                        <p:attrNameLst>
                                          <p:attrName>style.visibility</p:attrName>
                                        </p:attrNameLst>
                                      </p:cBhvr>
                                      <p:to>
                                        <p:strVal val="visible"/>
                                      </p:to>
                                    </p:set>
                                    <p:animEffect transition="in" filter="fade">
                                      <p:cBhvr>
                                        <p:cTn id="7" dur="500"/>
                                        <p:tgtEl>
                                          <p:spTgt spid="122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5"/>
          <p:cNvSpPr>
            <a:spLocks noGrp="1"/>
          </p:cNvSpPr>
          <p:nvPr>
            <p:ph type="title"/>
          </p:nvPr>
        </p:nvSpPr>
        <p:spPr>
          <a:xfrm>
            <a:off x="481013" y="595313"/>
            <a:ext cx="8761413" cy="838200"/>
          </a:xfrm>
        </p:spPr>
        <p:txBody>
          <a:bodyPr/>
          <a:lstStyle/>
          <a:p>
            <a:r>
              <a:rPr lang="en-US" dirty="0" smtClean="0"/>
              <a:t>Inversion of Control (</a:t>
            </a:r>
            <a:r>
              <a:rPr lang="en-US" dirty="0" err="1" smtClean="0"/>
              <a:t>IoC</a:t>
            </a:r>
            <a:r>
              <a:rPr lang="en-US" dirty="0" smtClean="0"/>
              <a:t>)</a:t>
            </a:r>
            <a:endParaRPr lang="en-US" dirty="0">
              <a:solidFill>
                <a:schemeClr val="accent2"/>
              </a:solidFill>
            </a:endParaRPr>
          </a:p>
        </p:txBody>
      </p:sp>
      <p:pic>
        <p:nvPicPr>
          <p:cNvPr id="13314" name="Picture 2" descr="http://complextosimple.files.wordpress.com/2010/11/inverted-bookshelf.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34859" y="2043882"/>
            <a:ext cx="4762500" cy="31718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2842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13314"/>
                                        </p:tgtEl>
                                        <p:attrNameLst>
                                          <p:attrName>style.visibility</p:attrName>
                                        </p:attrNameLst>
                                      </p:cBhvr>
                                      <p:to>
                                        <p:strVal val="visible"/>
                                      </p:to>
                                    </p:set>
                                    <p:animEffect transition="in" filter="fade">
                                      <p:cBhvr>
                                        <p:cTn id="7" dur="500"/>
                                        <p:tgtEl>
                                          <p:spTgt spid="133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5"/>
          <p:cNvSpPr>
            <a:spLocks noGrp="1"/>
          </p:cNvSpPr>
          <p:nvPr>
            <p:ph type="title"/>
          </p:nvPr>
        </p:nvSpPr>
        <p:spPr>
          <a:xfrm>
            <a:off x="481013" y="595313"/>
            <a:ext cx="8761413" cy="838200"/>
          </a:xfrm>
        </p:spPr>
        <p:txBody>
          <a:bodyPr/>
          <a:lstStyle/>
          <a:p>
            <a:r>
              <a:rPr lang="en-US" dirty="0" smtClean="0"/>
              <a:t>Non-programming Example of </a:t>
            </a:r>
            <a:r>
              <a:rPr lang="en-US" dirty="0" err="1" smtClean="0"/>
              <a:t>IoC</a:t>
            </a:r>
            <a:endParaRPr lang="en-US" dirty="0">
              <a:solidFill>
                <a:schemeClr val="accent2"/>
              </a:solidFill>
            </a:endParaRPr>
          </a:p>
        </p:txBody>
      </p:sp>
      <p:sp>
        <p:nvSpPr>
          <p:cNvPr id="6" name="Content Placeholder 4"/>
          <p:cNvSpPr>
            <a:spLocks noGrp="1"/>
          </p:cNvSpPr>
          <p:nvPr>
            <p:ph idx="1"/>
          </p:nvPr>
        </p:nvSpPr>
        <p:spPr>
          <a:xfrm>
            <a:off x="481013" y="1433515"/>
            <a:ext cx="8761413" cy="1052233"/>
          </a:xfrm>
        </p:spPr>
        <p:txBody>
          <a:bodyPr/>
          <a:lstStyle/>
          <a:p>
            <a:r>
              <a:rPr lang="en-US" sz="2400" dirty="0"/>
              <a:t>Simple </a:t>
            </a:r>
            <a:r>
              <a:rPr lang="en-US" sz="2400" dirty="0" smtClean="0"/>
              <a:t>Scenario: Your having a bathroom remodeled</a:t>
            </a:r>
            <a:endParaRPr lang="en-US" sz="2400" dirty="0"/>
          </a:p>
          <a:p>
            <a:r>
              <a:rPr lang="en-US" sz="2400" dirty="0" smtClean="0"/>
              <a:t>Remodel Bathroom:  $</a:t>
            </a:r>
            <a:r>
              <a:rPr lang="en-US" sz="2400" dirty="0"/>
              <a:t>10,000.00</a:t>
            </a:r>
          </a:p>
          <a:p>
            <a:endParaRPr lang="en-US" sz="2400" dirty="0" smtClean="0"/>
          </a:p>
        </p:txBody>
      </p:sp>
      <p:pic>
        <p:nvPicPr>
          <p:cNvPr id="7" name="Picture 2" descr="http://farm1.static.flickr.com/150/391663546_bbbfdfc2bf.jpg"/>
          <p:cNvPicPr>
            <a:picLocks noChangeAspect="1" noChangeArrowheads="1"/>
          </p:cNvPicPr>
          <p:nvPr/>
        </p:nvPicPr>
        <p:blipFill>
          <a:blip r:embed="rId3" cstate="print"/>
          <a:srcRect/>
          <a:stretch>
            <a:fillRect/>
          </a:stretch>
        </p:blipFill>
        <p:spPr bwMode="auto">
          <a:xfrm>
            <a:off x="4954200" y="2641600"/>
            <a:ext cx="3773542" cy="3446281"/>
          </a:xfrm>
          <a:prstGeom prst="rect">
            <a:avLst/>
          </a:prstGeom>
          <a:noFill/>
        </p:spPr>
      </p:pic>
    </p:spTree>
    <p:extLst>
      <p:ext uri="{BB962C8B-B14F-4D97-AF65-F5344CB8AC3E}">
        <p14:creationId xmlns:p14="http://schemas.microsoft.com/office/powerpoint/2010/main" val="2440707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5"/>
          <p:cNvSpPr>
            <a:spLocks noGrp="1"/>
          </p:cNvSpPr>
          <p:nvPr>
            <p:ph type="title"/>
          </p:nvPr>
        </p:nvSpPr>
        <p:spPr>
          <a:xfrm>
            <a:off x="481013" y="595313"/>
            <a:ext cx="8761413" cy="838200"/>
          </a:xfrm>
        </p:spPr>
        <p:txBody>
          <a:bodyPr/>
          <a:lstStyle/>
          <a:p>
            <a:r>
              <a:rPr lang="en-US" dirty="0" smtClean="0"/>
              <a:t>What does implementing DI/</a:t>
            </a:r>
            <a:r>
              <a:rPr lang="en-US" dirty="0" err="1" smtClean="0"/>
              <a:t>IoC</a:t>
            </a:r>
            <a:r>
              <a:rPr lang="en-US" dirty="0" smtClean="0"/>
              <a:t> get me?</a:t>
            </a:r>
            <a:endParaRPr lang="en-US" dirty="0">
              <a:solidFill>
                <a:schemeClr val="accent2"/>
              </a:solidFill>
            </a:endParaRPr>
          </a:p>
        </p:txBody>
      </p:sp>
      <p:pic>
        <p:nvPicPr>
          <p:cNvPr id="1026" name="Picture 2" descr="http://www.build-doctor.com/wp-content/uploads/2010/04/137904090_603856c27f-300x225.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03026" y="1648356"/>
            <a:ext cx="2436705" cy="182752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www.blogcdn.com/www.slashfood.com/media/2006/11/nw_tofurkey-1.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03026" y="3828246"/>
            <a:ext cx="2499737" cy="18807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0080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28"/>
                                        </p:tgtEl>
                                        <p:attrNameLst>
                                          <p:attrName>style.visibility</p:attrName>
                                        </p:attrNameLst>
                                      </p:cBhvr>
                                      <p:to>
                                        <p:strVal val="visible"/>
                                      </p:to>
                                    </p:set>
                                    <p:animEffect transition="in" filter="fade">
                                      <p:cBhvr>
                                        <p:cTn id="12" dur="50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5"/>
          <p:cNvSpPr>
            <a:spLocks noGrp="1"/>
          </p:cNvSpPr>
          <p:nvPr>
            <p:ph type="title"/>
          </p:nvPr>
        </p:nvSpPr>
        <p:spPr>
          <a:xfrm>
            <a:off x="481013" y="595313"/>
            <a:ext cx="8761413" cy="838200"/>
          </a:xfrm>
        </p:spPr>
        <p:txBody>
          <a:bodyPr/>
          <a:lstStyle/>
          <a:p>
            <a:r>
              <a:rPr lang="en-US" dirty="0" smtClean="0"/>
              <a:t>Test Dummies</a:t>
            </a:r>
            <a:endParaRPr lang="en-US" dirty="0">
              <a:solidFill>
                <a:schemeClr val="accent2"/>
              </a:solidFill>
            </a:endParaRPr>
          </a:p>
        </p:txBody>
      </p:sp>
      <p:pic>
        <p:nvPicPr>
          <p:cNvPr id="3" name="Picture 4" descr="http://1.bp.blogspot.com/-Q4TJM4DqFAY/TkL4gYt_yZI/AAAAAAACIBE/H6Sl6ELp9k8/s1600/Crash-test-dummie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69708" y="2167468"/>
            <a:ext cx="3095625"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8240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5"/>
          <p:cNvSpPr>
            <a:spLocks noGrp="1"/>
          </p:cNvSpPr>
          <p:nvPr>
            <p:ph type="title"/>
          </p:nvPr>
        </p:nvSpPr>
        <p:spPr>
          <a:xfrm>
            <a:off x="481013" y="595313"/>
            <a:ext cx="8761413" cy="838200"/>
          </a:xfrm>
        </p:spPr>
        <p:txBody>
          <a:bodyPr/>
          <a:lstStyle/>
          <a:p>
            <a:r>
              <a:rPr lang="en-US" dirty="0" smtClean="0">
                <a:solidFill>
                  <a:schemeClr val="accent2"/>
                </a:solidFill>
              </a:rPr>
              <a:t>Fakes/Stubs</a:t>
            </a:r>
            <a:endParaRPr lang="en-US" dirty="0">
              <a:solidFill>
                <a:schemeClr val="accent2"/>
              </a:solidFill>
            </a:endParaRPr>
          </a:p>
        </p:txBody>
      </p:sp>
      <p:pic>
        <p:nvPicPr>
          <p:cNvPr id="1026" name="Picture 2" descr="http://officesupplygeek.com/wp-content/uploads/2011/01/Real-vs-Counterfeit-Sample.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74875" y="1881102"/>
            <a:ext cx="3670701" cy="3515180"/>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52041" y="1610168"/>
            <a:ext cx="5116367" cy="43149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1978" y="2349509"/>
            <a:ext cx="8659689" cy="2257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99667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nodeType="clickEffect">
                                  <p:stCondLst>
                                    <p:cond delay="0"/>
                                  </p:stCondLst>
                                  <p:childTnLst>
                                    <p:set>
                                      <p:cBhvr>
                                        <p:cTn id="11" dur="1" fill="hold">
                                          <p:stCondLst>
                                            <p:cond delay="0"/>
                                          </p:stCondLst>
                                        </p:cTn>
                                        <p:tgtEl>
                                          <p:spTgt spid="1026"/>
                                        </p:tgtEl>
                                        <p:attrNameLst>
                                          <p:attrName>style.visibility</p:attrName>
                                        </p:attrNameLst>
                                      </p:cBhvr>
                                      <p:to>
                                        <p:strVal val="hidden"/>
                                      </p:to>
                                    </p:set>
                                  </p:childTnLst>
                                </p:cTn>
                              </p:par>
                            </p:childTnLst>
                          </p:cTn>
                        </p:par>
                        <p:par>
                          <p:cTn id="12" fill="hold">
                            <p:stCondLst>
                              <p:cond delay="0"/>
                            </p:stCondLst>
                            <p:childTnLst>
                              <p:par>
                                <p:cTn id="13" presetID="10" presetClass="entr" presetSubtype="0" fill="hold" nodeType="afterEffect">
                                  <p:stCondLst>
                                    <p:cond delay="0"/>
                                  </p:stCondLst>
                                  <p:childTnLst>
                                    <p:set>
                                      <p:cBhvr>
                                        <p:cTn id="14" dur="1" fill="hold">
                                          <p:stCondLst>
                                            <p:cond delay="0"/>
                                          </p:stCondLst>
                                        </p:cTn>
                                        <p:tgtEl>
                                          <p:spTgt spid="2051"/>
                                        </p:tgtEl>
                                        <p:attrNameLst>
                                          <p:attrName>style.visibility</p:attrName>
                                        </p:attrNameLst>
                                      </p:cBhvr>
                                      <p:to>
                                        <p:strVal val="visible"/>
                                      </p:to>
                                    </p:set>
                                    <p:animEffect transition="in" filter="fade">
                                      <p:cBhvr>
                                        <p:cTn id="15" dur="500"/>
                                        <p:tgtEl>
                                          <p:spTgt spid="2051"/>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xit" presetSubtype="0" fill="hold" nodeType="clickEffect">
                                  <p:stCondLst>
                                    <p:cond delay="0"/>
                                  </p:stCondLst>
                                  <p:childTnLst>
                                    <p:set>
                                      <p:cBhvr>
                                        <p:cTn id="19" dur="1" fill="hold">
                                          <p:stCondLst>
                                            <p:cond delay="0"/>
                                          </p:stCondLst>
                                        </p:cTn>
                                        <p:tgtEl>
                                          <p:spTgt spid="2051"/>
                                        </p:tgtEl>
                                        <p:attrNameLst>
                                          <p:attrName>style.visibility</p:attrName>
                                        </p:attrNameLst>
                                      </p:cBhvr>
                                      <p:to>
                                        <p:strVal val="hidden"/>
                                      </p:to>
                                    </p:set>
                                  </p:childTnLst>
                                </p:cTn>
                              </p:par>
                            </p:childTnLst>
                          </p:cTn>
                        </p:par>
                        <p:par>
                          <p:cTn id="20" fill="hold">
                            <p:stCondLst>
                              <p:cond delay="0"/>
                            </p:stCondLst>
                            <p:childTnLst>
                              <p:par>
                                <p:cTn id="21" presetID="10" presetClass="entr" presetSubtype="0" fill="hold" nodeType="afterEffect">
                                  <p:stCondLst>
                                    <p:cond delay="0"/>
                                  </p:stCondLst>
                                  <p:childTnLst>
                                    <p:set>
                                      <p:cBhvr>
                                        <p:cTn id="22" dur="1" fill="hold">
                                          <p:stCondLst>
                                            <p:cond delay="0"/>
                                          </p:stCondLst>
                                        </p:cTn>
                                        <p:tgtEl>
                                          <p:spTgt spid="2053"/>
                                        </p:tgtEl>
                                        <p:attrNameLst>
                                          <p:attrName>style.visibility</p:attrName>
                                        </p:attrNameLst>
                                      </p:cBhvr>
                                      <p:to>
                                        <p:strVal val="visible"/>
                                      </p:to>
                                    </p:set>
                                    <p:animEffect transition="in" filter="fade">
                                      <p:cBhvr>
                                        <p:cTn id="23" dur="500"/>
                                        <p:tgtEl>
                                          <p:spTgt spid="20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a:spLocks noGrp="1" noChangeArrowheads="1"/>
          </p:cNvSpPr>
          <p:nvPr>
            <p:ph type="title"/>
          </p:nvPr>
        </p:nvSpPr>
        <p:spPr>
          <a:xfrm>
            <a:off x="1197088" y="1400175"/>
            <a:ext cx="7369175" cy="941388"/>
          </a:xfrm>
        </p:spPr>
        <p:txBody>
          <a:bodyPr/>
          <a:lstStyle/>
          <a:p>
            <a:pPr algn="ctr">
              <a:defRPr/>
            </a:pPr>
            <a:r>
              <a:rPr lang="en-US" sz="5400" dirty="0" smtClean="0"/>
              <a:t>Do I Really Need To Be Doing Test-driven Development?</a:t>
            </a:r>
          </a:p>
        </p:txBody>
      </p:sp>
      <p:pic>
        <p:nvPicPr>
          <p:cNvPr id="7170" name="Picture 2" descr="http://www.unix-ag.uni-kl.de/~guenther/images/failure-small.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78560" y="3230629"/>
            <a:ext cx="3463331" cy="29399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2582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170"/>
                                        </p:tgtEl>
                                        <p:attrNameLst>
                                          <p:attrName>style.visibility</p:attrName>
                                        </p:attrNameLst>
                                      </p:cBhvr>
                                      <p:to>
                                        <p:strVal val="visible"/>
                                      </p:to>
                                    </p:set>
                                    <p:animEffect transition="in" filter="fade">
                                      <p:cBhvr>
                                        <p:cTn id="7" dur="2000"/>
                                        <p:tgtEl>
                                          <p:spTgt spid="71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5"/>
          <p:cNvSpPr>
            <a:spLocks noGrp="1"/>
          </p:cNvSpPr>
          <p:nvPr>
            <p:ph type="title"/>
          </p:nvPr>
        </p:nvSpPr>
        <p:spPr>
          <a:xfrm>
            <a:off x="481013" y="595313"/>
            <a:ext cx="8761413" cy="838200"/>
          </a:xfrm>
        </p:spPr>
        <p:txBody>
          <a:bodyPr/>
          <a:lstStyle/>
          <a:p>
            <a:r>
              <a:rPr lang="en-US" dirty="0" smtClean="0">
                <a:solidFill>
                  <a:schemeClr val="accent2"/>
                </a:solidFill>
              </a:rPr>
              <a:t>Mocks</a:t>
            </a:r>
            <a:endParaRPr lang="en-US" dirty="0">
              <a:solidFill>
                <a:schemeClr val="accent2"/>
              </a:solidFill>
            </a:endParaRPr>
          </a:p>
        </p:txBody>
      </p:sp>
      <p:pic>
        <p:nvPicPr>
          <p:cNvPr id="2050" name="Picture 2" descr="http://ninapaley.com/mimiandeunice/wp-content/uploads/2010/08/ME_170_Mocking.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66107"/>
          <a:stretch/>
        </p:blipFill>
        <p:spPr bwMode="auto">
          <a:xfrm>
            <a:off x="3266407" y="2206426"/>
            <a:ext cx="2887637" cy="2651760"/>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0678" y="2115000"/>
            <a:ext cx="8842290" cy="31411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0104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2050"/>
                                        </p:tgtEl>
                                        <p:attrNameLst>
                                          <p:attrName>style.visibility</p:attrName>
                                        </p:attrNameLst>
                                      </p:cBhvr>
                                      <p:to>
                                        <p:strVal val="visible"/>
                                      </p:to>
                                    </p:set>
                                    <p:animEffect transition="in" filter="fade">
                                      <p:cBhvr>
                                        <p:cTn id="7" dur="500"/>
                                        <p:tgtEl>
                                          <p:spTgt spid="2050"/>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nodeType="clickEffect">
                                  <p:stCondLst>
                                    <p:cond delay="0"/>
                                  </p:stCondLst>
                                  <p:childTnLst>
                                    <p:set>
                                      <p:cBhvr>
                                        <p:cTn id="11" dur="1" fill="hold">
                                          <p:stCondLst>
                                            <p:cond delay="0"/>
                                          </p:stCondLst>
                                        </p:cTn>
                                        <p:tgtEl>
                                          <p:spTgt spid="2050"/>
                                        </p:tgtEl>
                                        <p:attrNameLst>
                                          <p:attrName>style.visibility</p:attrName>
                                        </p:attrNameLst>
                                      </p:cBhvr>
                                      <p:to>
                                        <p:strVal val="hidden"/>
                                      </p:to>
                                    </p:set>
                                  </p:childTnLst>
                                </p:cTn>
                              </p:par>
                            </p:childTnLst>
                          </p:cTn>
                        </p:par>
                        <p:par>
                          <p:cTn id="12" fill="hold">
                            <p:stCondLst>
                              <p:cond delay="0"/>
                            </p:stCondLst>
                            <p:childTnLst>
                              <p:par>
                                <p:cTn id="13" presetID="10" presetClass="entr" presetSubtype="0" fill="hold" nodeType="afterEffect">
                                  <p:stCondLst>
                                    <p:cond delay="0"/>
                                  </p:stCondLst>
                                  <p:childTnLst>
                                    <p:set>
                                      <p:cBhvr>
                                        <p:cTn id="14" dur="1" fill="hold">
                                          <p:stCondLst>
                                            <p:cond delay="0"/>
                                          </p:stCondLst>
                                        </p:cTn>
                                        <p:tgtEl>
                                          <p:spTgt spid="3074"/>
                                        </p:tgtEl>
                                        <p:attrNameLst>
                                          <p:attrName>style.visibility</p:attrName>
                                        </p:attrNameLst>
                                      </p:cBhvr>
                                      <p:to>
                                        <p:strVal val="visible"/>
                                      </p:to>
                                    </p:set>
                                    <p:animEffect transition="in" filter="fade">
                                      <p:cBhvr>
                                        <p:cTn id="15" dur="500"/>
                                        <p:tgtEl>
                                          <p:spTgt spid="30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5"/>
          <p:cNvSpPr>
            <a:spLocks noGrp="1"/>
          </p:cNvSpPr>
          <p:nvPr>
            <p:ph type="title"/>
          </p:nvPr>
        </p:nvSpPr>
        <p:spPr>
          <a:xfrm>
            <a:off x="481013" y="595313"/>
            <a:ext cx="8761413" cy="838200"/>
          </a:xfrm>
        </p:spPr>
        <p:txBody>
          <a:bodyPr/>
          <a:lstStyle/>
          <a:p>
            <a:r>
              <a:rPr lang="en-US" dirty="0" smtClean="0">
                <a:solidFill>
                  <a:schemeClr val="accent2"/>
                </a:solidFill>
              </a:rPr>
              <a:t>Benefits of Test Dummies</a:t>
            </a:r>
            <a:endParaRPr lang="en-US" dirty="0">
              <a:solidFill>
                <a:schemeClr val="accent2"/>
              </a:solidFill>
            </a:endParaRPr>
          </a:p>
        </p:txBody>
      </p:sp>
      <p:sp>
        <p:nvSpPr>
          <p:cNvPr id="4" name="Content Placeholder 4"/>
          <p:cNvSpPr>
            <a:spLocks noGrp="1"/>
          </p:cNvSpPr>
          <p:nvPr>
            <p:ph idx="1"/>
          </p:nvPr>
        </p:nvSpPr>
        <p:spPr>
          <a:xfrm>
            <a:off x="481013" y="1433515"/>
            <a:ext cx="8761413" cy="1052233"/>
          </a:xfrm>
        </p:spPr>
        <p:txBody>
          <a:bodyPr/>
          <a:lstStyle/>
          <a:p>
            <a:r>
              <a:rPr lang="en-US" sz="2400" dirty="0" smtClean="0"/>
              <a:t>No waiting</a:t>
            </a:r>
            <a:endParaRPr lang="en-US" sz="2400" dirty="0"/>
          </a:p>
          <a:p>
            <a:r>
              <a:rPr lang="en-US" sz="2400" dirty="0" smtClean="0"/>
              <a:t>Endless scenarios</a:t>
            </a:r>
          </a:p>
        </p:txBody>
      </p:sp>
    </p:spTree>
    <p:extLst>
      <p:ext uri="{BB962C8B-B14F-4D97-AF65-F5344CB8AC3E}">
        <p14:creationId xmlns:p14="http://schemas.microsoft.com/office/powerpoint/2010/main" val="96430749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32084"/>
            <a:ext cx="9601200" cy="7287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16042" y="23425"/>
            <a:ext cx="9601201" cy="923330"/>
          </a:xfrm>
          <a:prstGeom prst="rect">
            <a:avLst/>
          </a:prstGeom>
        </p:spPr>
        <p:style>
          <a:lnRef idx="1">
            <a:schemeClr val="dk1"/>
          </a:lnRef>
          <a:fillRef idx="2">
            <a:schemeClr val="dk1"/>
          </a:fillRef>
          <a:effectRef idx="1">
            <a:schemeClr val="dk1"/>
          </a:effectRef>
          <a:fontRef idx="minor">
            <a:schemeClr val="dk1"/>
          </a:fontRef>
        </p:style>
        <p:txBody>
          <a:bodyPr wrap="square" lIns="91440" tIns="45720" rIns="91440" bIns="45720">
            <a:spAutoFit/>
          </a:bodyPr>
          <a:lstStyle/>
          <a:p>
            <a:pPr algn="ctr"/>
            <a:r>
              <a:rPr lang="en-US" sz="5400" b="1" cap="none" spc="0" dirty="0" smtClean="0">
                <a:ln w="31550" cmpd="sng">
                  <a:gradFill>
                    <a:gsLst>
                      <a:gs pos="70000">
                        <a:schemeClr val="accent6">
                          <a:shade val="50000"/>
                          <a:satMod val="190000"/>
                        </a:schemeClr>
                      </a:gs>
                      <a:gs pos="0">
                        <a:schemeClr val="accent6">
                          <a:tint val="77000"/>
                          <a:satMod val="180000"/>
                        </a:schemeClr>
                      </a:gs>
                    </a:gsLst>
                    <a:lin ang="5400000"/>
                  </a:gradFill>
                  <a:prstDash val="solid"/>
                </a:ln>
                <a:solidFill>
                  <a:schemeClr val="accent6">
                    <a:tint val="15000"/>
                    <a:satMod val="200000"/>
                  </a:schemeClr>
                </a:solidFill>
                <a:effectLst>
                  <a:outerShdw blurRad="50800" dist="40000" dir="5400000" algn="tl" rotWithShape="0">
                    <a:srgbClr val="000000">
                      <a:shade val="5000"/>
                      <a:satMod val="120000"/>
                      <a:alpha val="33000"/>
                    </a:srgbClr>
                  </a:outerShdw>
                </a:effectLst>
              </a:rPr>
              <a:t>Separation of Concerns</a:t>
            </a:r>
            <a:endParaRPr lang="en-US" sz="5400" b="1" cap="none" spc="0" dirty="0">
              <a:ln w="31550" cmpd="sng">
                <a:gradFill>
                  <a:gsLst>
                    <a:gs pos="70000">
                      <a:schemeClr val="accent6">
                        <a:shade val="50000"/>
                        <a:satMod val="190000"/>
                      </a:schemeClr>
                    </a:gs>
                    <a:gs pos="0">
                      <a:schemeClr val="accent6">
                        <a:tint val="77000"/>
                        <a:satMod val="180000"/>
                      </a:schemeClr>
                    </a:gs>
                  </a:gsLst>
                  <a:lin ang="5400000"/>
                </a:gradFill>
                <a:prstDash val="solid"/>
              </a:ln>
              <a:solidFill>
                <a:schemeClr val="accent6">
                  <a:tint val="15000"/>
                  <a:satMod val="200000"/>
                </a:schemeClr>
              </a:solidFill>
              <a:effectLst>
                <a:outerShdw blurRad="50800" dist="40000" dir="5400000" algn="tl" rotWithShape="0">
                  <a:srgbClr val="000000">
                    <a:shade val="5000"/>
                    <a:satMod val="120000"/>
                    <a:alpha val="33000"/>
                  </a:srgbClr>
                </a:outerShdw>
              </a:effectLst>
            </a:endParaRPr>
          </a:p>
        </p:txBody>
      </p:sp>
      <p:sp>
        <p:nvSpPr>
          <p:cNvPr id="6" name="Rectangle 5"/>
          <p:cNvSpPr/>
          <p:nvPr/>
        </p:nvSpPr>
        <p:spPr bwMode="auto">
          <a:xfrm>
            <a:off x="3595696" y="1914544"/>
            <a:ext cx="2301240" cy="1295400"/>
          </a:xfrm>
          <a:prstGeom prst="rect">
            <a:avLst/>
          </a:prstGeom>
          <a:solidFill>
            <a:schemeClr val="accent5">
              <a:lumMod val="75000"/>
            </a:schemeClr>
          </a:solidFill>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000" b="1" dirty="0" smtClean="0">
                <a:solidFill>
                  <a:srgbClr val="FFFFFF"/>
                </a:solidFill>
                <a:effectLst>
                  <a:outerShdw blurRad="38100" dist="38100" dir="2700000" algn="tl">
                    <a:srgbClr val="000000">
                      <a:alpha val="43137"/>
                    </a:srgbClr>
                  </a:outerShdw>
                </a:effectLst>
                <a:latin typeface="Calibri" pitchFamily="34" charset="0"/>
              </a:rPr>
              <a:t>Controller</a:t>
            </a:r>
          </a:p>
          <a:p>
            <a:pPr algn="ctr" defTabSz="914099"/>
            <a:r>
              <a:rPr lang="en-US" sz="2000" dirty="0" smtClean="0">
                <a:solidFill>
                  <a:srgbClr val="FFFFFF"/>
                </a:solidFill>
                <a:effectLst>
                  <a:outerShdw blurRad="38100" dist="38100" dir="2700000" algn="tl">
                    <a:srgbClr val="000000">
                      <a:alpha val="43137"/>
                    </a:srgbClr>
                  </a:outerShdw>
                </a:effectLst>
                <a:latin typeface="Calibri" pitchFamily="34" charset="0"/>
              </a:rPr>
              <a:t>(Input)</a:t>
            </a:r>
          </a:p>
        </p:txBody>
      </p:sp>
      <p:sp>
        <p:nvSpPr>
          <p:cNvPr id="7" name="Rectangle 6"/>
          <p:cNvSpPr/>
          <p:nvPr/>
        </p:nvSpPr>
        <p:spPr bwMode="auto">
          <a:xfrm>
            <a:off x="5880744" y="3932888"/>
            <a:ext cx="2301240" cy="1295400"/>
          </a:xfrm>
          <a:prstGeom prst="rect">
            <a:avLst/>
          </a:prstGeom>
          <a:solidFill>
            <a:srgbClr val="666633"/>
          </a:solidFill>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000" b="1" dirty="0" smtClean="0">
                <a:solidFill>
                  <a:srgbClr val="FFFFFF"/>
                </a:solidFill>
                <a:effectLst>
                  <a:outerShdw blurRad="38100" dist="38100" dir="2700000" algn="tl">
                    <a:srgbClr val="000000">
                      <a:alpha val="43137"/>
                    </a:srgbClr>
                  </a:outerShdw>
                </a:effectLst>
                <a:latin typeface="Calibri" pitchFamily="34" charset="0"/>
              </a:rPr>
              <a:t>Model</a:t>
            </a:r>
          </a:p>
          <a:p>
            <a:pPr algn="ctr" defTabSz="914099"/>
            <a:r>
              <a:rPr lang="en-US" sz="2000" dirty="0" smtClean="0">
                <a:solidFill>
                  <a:srgbClr val="FFFFFF"/>
                </a:solidFill>
                <a:effectLst>
                  <a:outerShdw blurRad="38100" dist="38100" dir="2700000" algn="tl">
                    <a:srgbClr val="000000">
                      <a:alpha val="43137"/>
                    </a:srgbClr>
                  </a:outerShdw>
                </a:effectLst>
                <a:latin typeface="Calibri" pitchFamily="34" charset="0"/>
              </a:rPr>
              <a:t>(Logic)</a:t>
            </a:r>
          </a:p>
        </p:txBody>
      </p:sp>
      <p:sp>
        <p:nvSpPr>
          <p:cNvPr id="8" name="Rectangle 7"/>
          <p:cNvSpPr/>
          <p:nvPr/>
        </p:nvSpPr>
        <p:spPr bwMode="auto">
          <a:xfrm>
            <a:off x="1366848" y="3961464"/>
            <a:ext cx="2301240" cy="1295400"/>
          </a:xfrm>
          <a:prstGeom prst="rect">
            <a:avLst/>
          </a:prstGeom>
          <a:solidFill>
            <a:schemeClr val="bg2">
              <a:lumMod val="75000"/>
            </a:schemeClr>
          </a:solidFill>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000" b="1" dirty="0" smtClean="0">
                <a:solidFill>
                  <a:srgbClr val="FFFFFF"/>
                </a:solidFill>
                <a:effectLst>
                  <a:outerShdw blurRad="38100" dist="38100" dir="2700000" algn="tl">
                    <a:srgbClr val="000000">
                      <a:alpha val="43137"/>
                    </a:srgbClr>
                  </a:outerShdw>
                </a:effectLst>
                <a:latin typeface="Calibri" pitchFamily="34" charset="0"/>
              </a:rPr>
              <a:t>View</a:t>
            </a:r>
          </a:p>
          <a:p>
            <a:pPr algn="ctr" defTabSz="914099"/>
            <a:r>
              <a:rPr lang="en-US" sz="2000" dirty="0" smtClean="0">
                <a:solidFill>
                  <a:srgbClr val="FFFFFF"/>
                </a:solidFill>
                <a:effectLst>
                  <a:outerShdw blurRad="38100" dist="38100" dir="2700000" algn="tl">
                    <a:srgbClr val="000000">
                      <a:alpha val="43137"/>
                    </a:srgbClr>
                  </a:outerShdw>
                </a:effectLst>
                <a:latin typeface="Calibri" pitchFamily="34" charset="0"/>
              </a:rPr>
              <a:t>(Presentation)</a:t>
            </a:r>
          </a:p>
        </p:txBody>
      </p:sp>
      <p:cxnSp>
        <p:nvCxnSpPr>
          <p:cNvPr id="9" name="Straight Arrow Connector 8"/>
          <p:cNvCxnSpPr/>
          <p:nvPr/>
        </p:nvCxnSpPr>
        <p:spPr>
          <a:xfrm rot="16200000" flipH="1">
            <a:off x="5504190" y="3334718"/>
            <a:ext cx="685800" cy="45720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rot="5400000">
            <a:off x="3489016" y="3315670"/>
            <a:ext cx="670560" cy="45720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3679518" y="4624404"/>
            <a:ext cx="2217418"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17" name="Title 5"/>
          <p:cNvSpPr txBox="1">
            <a:spLocks/>
          </p:cNvSpPr>
          <p:nvPr/>
        </p:nvSpPr>
        <p:spPr bwMode="auto">
          <a:xfrm>
            <a:off x="481013" y="595313"/>
            <a:ext cx="8761413" cy="838200"/>
          </a:xfrm>
          <a:prstGeom prst="rect">
            <a:avLst/>
          </a:prstGeom>
          <a:noFill/>
          <a:ln w="9525">
            <a:noFill/>
            <a:miter lim="800000"/>
            <a:headEnd/>
            <a:tailEnd/>
          </a:ln>
        </p:spPr>
        <p:txBody>
          <a:bodyPr vert="horz" wrap="square" lIns="96646" tIns="48323" rIns="96646" bIns="48323" numCol="1" anchor="ctr" anchorCtr="0" compatLnSpc="1">
            <a:prstTxWarp prst="textNoShape">
              <a:avLst/>
            </a:prstTxWarp>
          </a:bodyPr>
          <a:lstStyle>
            <a:lvl1pPr algn="l" defTabSz="966788" rtl="0" eaLnBrk="1" fontAlgn="base" hangingPunct="1">
              <a:spcBef>
                <a:spcPct val="0"/>
              </a:spcBef>
              <a:spcAft>
                <a:spcPct val="0"/>
              </a:spcAft>
              <a:defRPr sz="3400">
                <a:solidFill>
                  <a:srgbClr val="0066CC"/>
                </a:solidFill>
                <a:latin typeface="+mj-lt"/>
                <a:ea typeface="+mj-ea"/>
                <a:cs typeface="+mj-cs"/>
              </a:defRPr>
            </a:lvl1pPr>
            <a:lvl2pPr algn="l" defTabSz="966788" rtl="0" eaLnBrk="1" fontAlgn="base" hangingPunct="1">
              <a:spcBef>
                <a:spcPct val="0"/>
              </a:spcBef>
              <a:spcAft>
                <a:spcPct val="0"/>
              </a:spcAft>
              <a:defRPr sz="3400">
                <a:solidFill>
                  <a:srgbClr val="0066CC"/>
                </a:solidFill>
                <a:latin typeface="Arial" charset="0"/>
              </a:defRPr>
            </a:lvl2pPr>
            <a:lvl3pPr algn="l" defTabSz="966788" rtl="0" eaLnBrk="1" fontAlgn="base" hangingPunct="1">
              <a:spcBef>
                <a:spcPct val="0"/>
              </a:spcBef>
              <a:spcAft>
                <a:spcPct val="0"/>
              </a:spcAft>
              <a:defRPr sz="3400">
                <a:solidFill>
                  <a:srgbClr val="0066CC"/>
                </a:solidFill>
                <a:latin typeface="Arial" charset="0"/>
              </a:defRPr>
            </a:lvl3pPr>
            <a:lvl4pPr algn="l" defTabSz="966788" rtl="0" eaLnBrk="1" fontAlgn="base" hangingPunct="1">
              <a:spcBef>
                <a:spcPct val="0"/>
              </a:spcBef>
              <a:spcAft>
                <a:spcPct val="0"/>
              </a:spcAft>
              <a:defRPr sz="3400">
                <a:solidFill>
                  <a:srgbClr val="0066CC"/>
                </a:solidFill>
                <a:latin typeface="Arial" charset="0"/>
              </a:defRPr>
            </a:lvl4pPr>
            <a:lvl5pPr algn="l" defTabSz="966788" rtl="0" eaLnBrk="1" fontAlgn="base" hangingPunct="1">
              <a:spcBef>
                <a:spcPct val="0"/>
              </a:spcBef>
              <a:spcAft>
                <a:spcPct val="0"/>
              </a:spcAft>
              <a:defRPr sz="3400">
                <a:solidFill>
                  <a:srgbClr val="0066CC"/>
                </a:solidFill>
                <a:latin typeface="Arial" charset="0"/>
              </a:defRPr>
            </a:lvl5pPr>
            <a:lvl6pPr marL="457200" algn="l" defTabSz="966788" rtl="0" eaLnBrk="1" fontAlgn="base" hangingPunct="1">
              <a:spcBef>
                <a:spcPct val="0"/>
              </a:spcBef>
              <a:spcAft>
                <a:spcPct val="0"/>
              </a:spcAft>
              <a:defRPr sz="3400">
                <a:solidFill>
                  <a:srgbClr val="0066CC"/>
                </a:solidFill>
                <a:latin typeface="Arial" charset="0"/>
              </a:defRPr>
            </a:lvl6pPr>
            <a:lvl7pPr marL="914400" algn="l" defTabSz="966788" rtl="0" eaLnBrk="1" fontAlgn="base" hangingPunct="1">
              <a:spcBef>
                <a:spcPct val="0"/>
              </a:spcBef>
              <a:spcAft>
                <a:spcPct val="0"/>
              </a:spcAft>
              <a:defRPr sz="3400">
                <a:solidFill>
                  <a:srgbClr val="0066CC"/>
                </a:solidFill>
                <a:latin typeface="Arial" charset="0"/>
              </a:defRPr>
            </a:lvl7pPr>
            <a:lvl8pPr marL="1371600" algn="l" defTabSz="966788" rtl="0" eaLnBrk="1" fontAlgn="base" hangingPunct="1">
              <a:spcBef>
                <a:spcPct val="0"/>
              </a:spcBef>
              <a:spcAft>
                <a:spcPct val="0"/>
              </a:spcAft>
              <a:defRPr sz="3400">
                <a:solidFill>
                  <a:srgbClr val="0066CC"/>
                </a:solidFill>
                <a:latin typeface="Arial" charset="0"/>
              </a:defRPr>
            </a:lvl8pPr>
            <a:lvl9pPr marL="1828800" algn="l" defTabSz="966788" rtl="0" eaLnBrk="1" fontAlgn="base" hangingPunct="1">
              <a:spcBef>
                <a:spcPct val="0"/>
              </a:spcBef>
              <a:spcAft>
                <a:spcPct val="0"/>
              </a:spcAft>
              <a:defRPr sz="3400">
                <a:solidFill>
                  <a:srgbClr val="0066CC"/>
                </a:solidFill>
                <a:latin typeface="Arial" charset="0"/>
              </a:defRPr>
            </a:lvl9pPr>
          </a:lstStyle>
          <a:p>
            <a:r>
              <a:rPr lang="en-US" dirty="0" smtClean="0">
                <a:solidFill>
                  <a:schemeClr val="accent2"/>
                </a:solidFill>
              </a:rPr>
              <a:t>MVC = </a:t>
            </a:r>
            <a:r>
              <a:rPr lang="en-US" b="1" dirty="0" smtClean="0">
                <a:solidFill>
                  <a:schemeClr val="accent2"/>
                </a:solidFill>
              </a:rPr>
              <a:t>M</a:t>
            </a:r>
            <a:r>
              <a:rPr lang="en-US" dirty="0" smtClean="0">
                <a:solidFill>
                  <a:schemeClr val="accent2"/>
                </a:solidFill>
              </a:rPr>
              <a:t>odel – </a:t>
            </a:r>
            <a:r>
              <a:rPr lang="en-US" b="1" dirty="0" smtClean="0">
                <a:solidFill>
                  <a:schemeClr val="accent2"/>
                </a:solidFill>
              </a:rPr>
              <a:t>V</a:t>
            </a:r>
            <a:r>
              <a:rPr lang="en-US" dirty="0" smtClean="0">
                <a:solidFill>
                  <a:schemeClr val="accent2"/>
                </a:solidFill>
              </a:rPr>
              <a:t>iew - </a:t>
            </a:r>
            <a:r>
              <a:rPr lang="en-US" b="1" dirty="0" smtClean="0">
                <a:solidFill>
                  <a:schemeClr val="accent2"/>
                </a:solidFill>
              </a:rPr>
              <a:t>C</a:t>
            </a:r>
            <a:r>
              <a:rPr lang="en-US" dirty="0" smtClean="0">
                <a:solidFill>
                  <a:schemeClr val="accent2"/>
                </a:solidFill>
              </a:rPr>
              <a:t>ontroller</a:t>
            </a:r>
            <a:endParaRPr lang="en-US" dirty="0">
              <a:solidFill>
                <a:schemeClr val="accent2"/>
              </a:solidFill>
            </a:endParaRPr>
          </a:p>
        </p:txBody>
      </p:sp>
      <p:sp>
        <p:nvSpPr>
          <p:cNvPr id="2" name="Down Arrow 1"/>
          <p:cNvSpPr/>
          <p:nvPr/>
        </p:nvSpPr>
        <p:spPr bwMode="auto">
          <a:xfrm rot="4187503">
            <a:off x="6017696" y="1246795"/>
            <a:ext cx="690088" cy="915679"/>
          </a:xfrm>
          <a:prstGeom prst="downArrow">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1" name="Down Arrow 10"/>
          <p:cNvSpPr/>
          <p:nvPr/>
        </p:nvSpPr>
        <p:spPr bwMode="auto">
          <a:xfrm rot="7222280">
            <a:off x="8310475" y="5012375"/>
            <a:ext cx="690088" cy="915679"/>
          </a:xfrm>
          <a:prstGeom prst="downArrow">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3" name="Down Arrow 12"/>
          <p:cNvSpPr/>
          <p:nvPr/>
        </p:nvSpPr>
        <p:spPr bwMode="auto">
          <a:xfrm rot="18485699">
            <a:off x="643673" y="3218421"/>
            <a:ext cx="690088" cy="915679"/>
          </a:xfrm>
          <a:prstGeom prst="downArrow">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Tree>
    <p:extLst>
      <p:ext uri="{BB962C8B-B14F-4D97-AF65-F5344CB8AC3E}">
        <p14:creationId xmlns:p14="http://schemas.microsoft.com/office/powerpoint/2010/main" val="1353488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10" presetClass="exit" presetSubtype="0" fill="hold" grpId="1" nodeType="clickEffect">
                                  <p:stCondLst>
                                    <p:cond delay="0"/>
                                  </p:stCondLst>
                                  <p:childTnLst>
                                    <p:animEffect transition="out" filter="fade">
                                      <p:cBhvr>
                                        <p:cTn id="24" dur="500"/>
                                        <p:tgtEl>
                                          <p:spTgt spid="2"/>
                                        </p:tgtEl>
                                      </p:cBhvr>
                                    </p:animEffect>
                                    <p:set>
                                      <p:cBhvr>
                                        <p:cTn id="25" dur="1" fill="hold">
                                          <p:stCondLst>
                                            <p:cond delay="499"/>
                                          </p:stCondLst>
                                        </p:cTn>
                                        <p:tgtEl>
                                          <p:spTgt spid="2"/>
                                        </p:tgtEl>
                                        <p:attrNameLst>
                                          <p:attrName>style.visibility</p:attrName>
                                        </p:attrNameLst>
                                      </p:cBhvr>
                                      <p:to>
                                        <p:strVal val="hidden"/>
                                      </p:to>
                                    </p:set>
                                  </p:childTnLst>
                                </p:cTn>
                              </p:par>
                              <p:par>
                                <p:cTn id="26" presetID="26" presetClass="entr" presetSubtype="0" fill="hold" grpId="0" nodeType="with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wipe(down)">
                                      <p:cBhvr>
                                        <p:cTn id="28" dur="580">
                                          <p:stCondLst>
                                            <p:cond delay="0"/>
                                          </p:stCondLst>
                                        </p:cTn>
                                        <p:tgtEl>
                                          <p:spTgt spid="11"/>
                                        </p:tgtEl>
                                      </p:cBhvr>
                                    </p:animEffect>
                                    <p:anim calcmode="lin" valueType="num">
                                      <p:cBhvr>
                                        <p:cTn id="29" dur="1822" tmFilter="0,0; 0.14,0.36; 0.43,0.73; 0.71,0.91; 1.0,1.0">
                                          <p:stCondLst>
                                            <p:cond delay="0"/>
                                          </p:stCondLst>
                                        </p:cTn>
                                        <p:tgtEl>
                                          <p:spTgt spid="11"/>
                                        </p:tgtEl>
                                        <p:attrNameLst>
                                          <p:attrName>ppt_x</p:attrName>
                                        </p:attrNameLst>
                                      </p:cBhvr>
                                      <p:tavLst>
                                        <p:tav tm="0">
                                          <p:val>
                                            <p:strVal val="#ppt_x-0.25"/>
                                          </p:val>
                                        </p:tav>
                                        <p:tav tm="100000">
                                          <p:val>
                                            <p:strVal val="#ppt_x"/>
                                          </p:val>
                                        </p:tav>
                                      </p:tavLst>
                                    </p:anim>
                                    <p:anim calcmode="lin" valueType="num">
                                      <p:cBhvr>
                                        <p:cTn id="30" dur="664" tmFilter="0.0,0.0; 0.25,0.07; 0.50,0.2; 0.75,0.467; 1.0,1.0">
                                          <p:stCondLst>
                                            <p:cond delay="0"/>
                                          </p:stCondLst>
                                        </p:cTn>
                                        <p:tgtEl>
                                          <p:spTgt spid="11"/>
                                        </p:tgtEl>
                                        <p:attrNameLst>
                                          <p:attrName>ppt_y</p:attrName>
                                        </p:attrNameLst>
                                      </p:cBhvr>
                                      <p:tavLst>
                                        <p:tav tm="0" fmla="#ppt_y-sin(pi*$)/3">
                                          <p:val>
                                            <p:fltVal val="0.5"/>
                                          </p:val>
                                        </p:tav>
                                        <p:tav tm="100000">
                                          <p:val>
                                            <p:fltVal val="1"/>
                                          </p:val>
                                        </p:tav>
                                      </p:tavLst>
                                    </p:anim>
                                    <p:anim calcmode="lin" valueType="num">
                                      <p:cBhvr>
                                        <p:cTn id="31" dur="664" tmFilter="0, 0; 0.125,0.2665; 0.25,0.4; 0.375,0.465; 0.5,0.5;  0.625,0.535; 0.75,0.6; 0.875,0.7335; 1,1">
                                          <p:stCondLst>
                                            <p:cond delay="664"/>
                                          </p:stCondLst>
                                        </p:cTn>
                                        <p:tgtEl>
                                          <p:spTgt spid="11"/>
                                        </p:tgtEl>
                                        <p:attrNameLst>
                                          <p:attrName>ppt_y</p:attrName>
                                        </p:attrNameLst>
                                      </p:cBhvr>
                                      <p:tavLst>
                                        <p:tav tm="0" fmla="#ppt_y-sin(pi*$)/9">
                                          <p:val>
                                            <p:fltVal val="0"/>
                                          </p:val>
                                        </p:tav>
                                        <p:tav tm="100000">
                                          <p:val>
                                            <p:fltVal val="1"/>
                                          </p:val>
                                        </p:tav>
                                      </p:tavLst>
                                    </p:anim>
                                    <p:anim calcmode="lin" valueType="num">
                                      <p:cBhvr>
                                        <p:cTn id="32" dur="332" tmFilter="0, 0; 0.125,0.2665; 0.25,0.4; 0.375,0.465; 0.5,0.5;  0.625,0.535; 0.75,0.6; 0.875,0.7335; 1,1">
                                          <p:stCondLst>
                                            <p:cond delay="1324"/>
                                          </p:stCondLst>
                                        </p:cTn>
                                        <p:tgtEl>
                                          <p:spTgt spid="11"/>
                                        </p:tgtEl>
                                        <p:attrNameLst>
                                          <p:attrName>ppt_y</p:attrName>
                                        </p:attrNameLst>
                                      </p:cBhvr>
                                      <p:tavLst>
                                        <p:tav tm="0" fmla="#ppt_y-sin(pi*$)/27">
                                          <p:val>
                                            <p:fltVal val="0"/>
                                          </p:val>
                                        </p:tav>
                                        <p:tav tm="100000">
                                          <p:val>
                                            <p:fltVal val="1"/>
                                          </p:val>
                                        </p:tav>
                                      </p:tavLst>
                                    </p:anim>
                                    <p:anim calcmode="lin" valueType="num">
                                      <p:cBhvr>
                                        <p:cTn id="33" dur="164" tmFilter="0, 0; 0.125,0.2665; 0.25,0.4; 0.375,0.465; 0.5,0.5;  0.625,0.535; 0.75,0.6; 0.875,0.7335; 1,1">
                                          <p:stCondLst>
                                            <p:cond delay="1656"/>
                                          </p:stCondLst>
                                        </p:cTn>
                                        <p:tgtEl>
                                          <p:spTgt spid="11"/>
                                        </p:tgtEl>
                                        <p:attrNameLst>
                                          <p:attrName>ppt_y</p:attrName>
                                        </p:attrNameLst>
                                      </p:cBhvr>
                                      <p:tavLst>
                                        <p:tav tm="0" fmla="#ppt_y-sin(pi*$)/81">
                                          <p:val>
                                            <p:fltVal val="0"/>
                                          </p:val>
                                        </p:tav>
                                        <p:tav tm="100000">
                                          <p:val>
                                            <p:fltVal val="1"/>
                                          </p:val>
                                        </p:tav>
                                      </p:tavLst>
                                    </p:anim>
                                    <p:animScale>
                                      <p:cBhvr>
                                        <p:cTn id="34" dur="26">
                                          <p:stCondLst>
                                            <p:cond delay="650"/>
                                          </p:stCondLst>
                                        </p:cTn>
                                        <p:tgtEl>
                                          <p:spTgt spid="11"/>
                                        </p:tgtEl>
                                      </p:cBhvr>
                                      <p:to x="100000" y="60000"/>
                                    </p:animScale>
                                    <p:animScale>
                                      <p:cBhvr>
                                        <p:cTn id="35" dur="166" decel="50000">
                                          <p:stCondLst>
                                            <p:cond delay="676"/>
                                          </p:stCondLst>
                                        </p:cTn>
                                        <p:tgtEl>
                                          <p:spTgt spid="11"/>
                                        </p:tgtEl>
                                      </p:cBhvr>
                                      <p:to x="100000" y="100000"/>
                                    </p:animScale>
                                    <p:animScale>
                                      <p:cBhvr>
                                        <p:cTn id="36" dur="26">
                                          <p:stCondLst>
                                            <p:cond delay="1312"/>
                                          </p:stCondLst>
                                        </p:cTn>
                                        <p:tgtEl>
                                          <p:spTgt spid="11"/>
                                        </p:tgtEl>
                                      </p:cBhvr>
                                      <p:to x="100000" y="80000"/>
                                    </p:animScale>
                                    <p:animScale>
                                      <p:cBhvr>
                                        <p:cTn id="37" dur="166" decel="50000">
                                          <p:stCondLst>
                                            <p:cond delay="1338"/>
                                          </p:stCondLst>
                                        </p:cTn>
                                        <p:tgtEl>
                                          <p:spTgt spid="11"/>
                                        </p:tgtEl>
                                      </p:cBhvr>
                                      <p:to x="100000" y="100000"/>
                                    </p:animScale>
                                    <p:animScale>
                                      <p:cBhvr>
                                        <p:cTn id="38" dur="26">
                                          <p:stCondLst>
                                            <p:cond delay="1642"/>
                                          </p:stCondLst>
                                        </p:cTn>
                                        <p:tgtEl>
                                          <p:spTgt spid="11"/>
                                        </p:tgtEl>
                                      </p:cBhvr>
                                      <p:to x="100000" y="90000"/>
                                    </p:animScale>
                                    <p:animScale>
                                      <p:cBhvr>
                                        <p:cTn id="39" dur="166" decel="50000">
                                          <p:stCondLst>
                                            <p:cond delay="1668"/>
                                          </p:stCondLst>
                                        </p:cTn>
                                        <p:tgtEl>
                                          <p:spTgt spid="11"/>
                                        </p:tgtEl>
                                      </p:cBhvr>
                                      <p:to x="100000" y="100000"/>
                                    </p:animScale>
                                    <p:animScale>
                                      <p:cBhvr>
                                        <p:cTn id="40" dur="26">
                                          <p:stCondLst>
                                            <p:cond delay="1808"/>
                                          </p:stCondLst>
                                        </p:cTn>
                                        <p:tgtEl>
                                          <p:spTgt spid="11"/>
                                        </p:tgtEl>
                                      </p:cBhvr>
                                      <p:to x="100000" y="95000"/>
                                    </p:animScale>
                                    <p:animScale>
                                      <p:cBhvr>
                                        <p:cTn id="41" dur="166" decel="50000">
                                          <p:stCondLst>
                                            <p:cond delay="1834"/>
                                          </p:stCondLst>
                                        </p:cTn>
                                        <p:tgtEl>
                                          <p:spTgt spid="11"/>
                                        </p:tgtEl>
                                      </p:cBhvr>
                                      <p:to x="100000" y="100000"/>
                                    </p:animScale>
                                  </p:childTnLst>
                                </p:cTn>
                              </p:par>
                            </p:childTnLst>
                          </p:cTn>
                        </p:par>
                      </p:childTnLst>
                    </p:cTn>
                  </p:par>
                  <p:par>
                    <p:cTn id="42" fill="hold">
                      <p:stCondLst>
                        <p:cond delay="indefinite"/>
                      </p:stCondLst>
                      <p:childTnLst>
                        <p:par>
                          <p:cTn id="43" fill="hold">
                            <p:stCondLst>
                              <p:cond delay="0"/>
                            </p:stCondLst>
                            <p:childTnLst>
                              <p:par>
                                <p:cTn id="44" presetID="10" presetClass="exit" presetSubtype="0" fill="hold" grpId="1" nodeType="clickEffect">
                                  <p:stCondLst>
                                    <p:cond delay="0"/>
                                  </p:stCondLst>
                                  <p:childTnLst>
                                    <p:animEffect transition="out" filter="fade">
                                      <p:cBhvr>
                                        <p:cTn id="45" dur="500"/>
                                        <p:tgtEl>
                                          <p:spTgt spid="11"/>
                                        </p:tgtEl>
                                      </p:cBhvr>
                                    </p:animEffect>
                                    <p:set>
                                      <p:cBhvr>
                                        <p:cTn id="46" dur="1" fill="hold">
                                          <p:stCondLst>
                                            <p:cond delay="499"/>
                                          </p:stCondLst>
                                        </p:cTn>
                                        <p:tgtEl>
                                          <p:spTgt spid="11"/>
                                        </p:tgtEl>
                                        <p:attrNameLst>
                                          <p:attrName>style.visibility</p:attrName>
                                        </p:attrNameLst>
                                      </p:cBhvr>
                                      <p:to>
                                        <p:strVal val="hidden"/>
                                      </p:to>
                                    </p:set>
                                  </p:childTnLst>
                                </p:cTn>
                              </p:par>
                              <p:par>
                                <p:cTn id="47" presetID="26" presetClass="entr" presetSubtype="0" fill="hold" grpId="0" nodeType="withEffect">
                                  <p:stCondLst>
                                    <p:cond delay="0"/>
                                  </p:stCondLst>
                                  <p:childTnLst>
                                    <p:set>
                                      <p:cBhvr>
                                        <p:cTn id="48" dur="1" fill="hold">
                                          <p:stCondLst>
                                            <p:cond delay="0"/>
                                          </p:stCondLst>
                                        </p:cTn>
                                        <p:tgtEl>
                                          <p:spTgt spid="13"/>
                                        </p:tgtEl>
                                        <p:attrNameLst>
                                          <p:attrName>style.visibility</p:attrName>
                                        </p:attrNameLst>
                                      </p:cBhvr>
                                      <p:to>
                                        <p:strVal val="visible"/>
                                      </p:to>
                                    </p:set>
                                    <p:animEffect transition="in" filter="wipe(down)">
                                      <p:cBhvr>
                                        <p:cTn id="49" dur="580">
                                          <p:stCondLst>
                                            <p:cond delay="0"/>
                                          </p:stCondLst>
                                        </p:cTn>
                                        <p:tgtEl>
                                          <p:spTgt spid="13"/>
                                        </p:tgtEl>
                                      </p:cBhvr>
                                    </p:animEffect>
                                    <p:anim calcmode="lin" valueType="num">
                                      <p:cBhvr>
                                        <p:cTn id="50" dur="1822" tmFilter="0,0; 0.14,0.36; 0.43,0.73; 0.71,0.91; 1.0,1.0">
                                          <p:stCondLst>
                                            <p:cond delay="0"/>
                                          </p:stCondLst>
                                        </p:cTn>
                                        <p:tgtEl>
                                          <p:spTgt spid="13"/>
                                        </p:tgtEl>
                                        <p:attrNameLst>
                                          <p:attrName>ppt_x</p:attrName>
                                        </p:attrNameLst>
                                      </p:cBhvr>
                                      <p:tavLst>
                                        <p:tav tm="0">
                                          <p:val>
                                            <p:strVal val="#ppt_x-0.25"/>
                                          </p:val>
                                        </p:tav>
                                        <p:tav tm="100000">
                                          <p:val>
                                            <p:strVal val="#ppt_x"/>
                                          </p:val>
                                        </p:tav>
                                      </p:tavLst>
                                    </p:anim>
                                    <p:anim calcmode="lin" valueType="num">
                                      <p:cBhvr>
                                        <p:cTn id="51" dur="664" tmFilter="0.0,0.0; 0.25,0.07; 0.50,0.2; 0.75,0.467; 1.0,1.0">
                                          <p:stCondLst>
                                            <p:cond delay="0"/>
                                          </p:stCondLst>
                                        </p:cTn>
                                        <p:tgtEl>
                                          <p:spTgt spid="13"/>
                                        </p:tgtEl>
                                        <p:attrNameLst>
                                          <p:attrName>ppt_y</p:attrName>
                                        </p:attrNameLst>
                                      </p:cBhvr>
                                      <p:tavLst>
                                        <p:tav tm="0" fmla="#ppt_y-sin(pi*$)/3">
                                          <p:val>
                                            <p:fltVal val="0.5"/>
                                          </p:val>
                                        </p:tav>
                                        <p:tav tm="100000">
                                          <p:val>
                                            <p:fltVal val="1"/>
                                          </p:val>
                                        </p:tav>
                                      </p:tavLst>
                                    </p:anim>
                                    <p:anim calcmode="lin" valueType="num">
                                      <p:cBhvr>
                                        <p:cTn id="52" dur="664" tmFilter="0, 0; 0.125,0.2665; 0.25,0.4; 0.375,0.465; 0.5,0.5;  0.625,0.535; 0.75,0.6; 0.875,0.7335; 1,1">
                                          <p:stCondLst>
                                            <p:cond delay="664"/>
                                          </p:stCondLst>
                                        </p:cTn>
                                        <p:tgtEl>
                                          <p:spTgt spid="13"/>
                                        </p:tgtEl>
                                        <p:attrNameLst>
                                          <p:attrName>ppt_y</p:attrName>
                                        </p:attrNameLst>
                                      </p:cBhvr>
                                      <p:tavLst>
                                        <p:tav tm="0" fmla="#ppt_y-sin(pi*$)/9">
                                          <p:val>
                                            <p:fltVal val="0"/>
                                          </p:val>
                                        </p:tav>
                                        <p:tav tm="100000">
                                          <p:val>
                                            <p:fltVal val="1"/>
                                          </p:val>
                                        </p:tav>
                                      </p:tavLst>
                                    </p:anim>
                                    <p:anim calcmode="lin" valueType="num">
                                      <p:cBhvr>
                                        <p:cTn id="53" dur="332" tmFilter="0, 0; 0.125,0.2665; 0.25,0.4; 0.375,0.465; 0.5,0.5;  0.625,0.535; 0.75,0.6; 0.875,0.7335; 1,1">
                                          <p:stCondLst>
                                            <p:cond delay="1324"/>
                                          </p:stCondLst>
                                        </p:cTn>
                                        <p:tgtEl>
                                          <p:spTgt spid="13"/>
                                        </p:tgtEl>
                                        <p:attrNameLst>
                                          <p:attrName>ppt_y</p:attrName>
                                        </p:attrNameLst>
                                      </p:cBhvr>
                                      <p:tavLst>
                                        <p:tav tm="0" fmla="#ppt_y-sin(pi*$)/27">
                                          <p:val>
                                            <p:fltVal val="0"/>
                                          </p:val>
                                        </p:tav>
                                        <p:tav tm="100000">
                                          <p:val>
                                            <p:fltVal val="1"/>
                                          </p:val>
                                        </p:tav>
                                      </p:tavLst>
                                    </p:anim>
                                    <p:anim calcmode="lin" valueType="num">
                                      <p:cBhvr>
                                        <p:cTn id="54" dur="164" tmFilter="0, 0; 0.125,0.2665; 0.25,0.4; 0.375,0.465; 0.5,0.5;  0.625,0.535; 0.75,0.6; 0.875,0.7335; 1,1">
                                          <p:stCondLst>
                                            <p:cond delay="1656"/>
                                          </p:stCondLst>
                                        </p:cTn>
                                        <p:tgtEl>
                                          <p:spTgt spid="13"/>
                                        </p:tgtEl>
                                        <p:attrNameLst>
                                          <p:attrName>ppt_y</p:attrName>
                                        </p:attrNameLst>
                                      </p:cBhvr>
                                      <p:tavLst>
                                        <p:tav tm="0" fmla="#ppt_y-sin(pi*$)/81">
                                          <p:val>
                                            <p:fltVal val="0"/>
                                          </p:val>
                                        </p:tav>
                                        <p:tav tm="100000">
                                          <p:val>
                                            <p:fltVal val="1"/>
                                          </p:val>
                                        </p:tav>
                                      </p:tavLst>
                                    </p:anim>
                                    <p:animScale>
                                      <p:cBhvr>
                                        <p:cTn id="55" dur="26">
                                          <p:stCondLst>
                                            <p:cond delay="650"/>
                                          </p:stCondLst>
                                        </p:cTn>
                                        <p:tgtEl>
                                          <p:spTgt spid="13"/>
                                        </p:tgtEl>
                                      </p:cBhvr>
                                      <p:to x="100000" y="60000"/>
                                    </p:animScale>
                                    <p:animScale>
                                      <p:cBhvr>
                                        <p:cTn id="56" dur="166" decel="50000">
                                          <p:stCondLst>
                                            <p:cond delay="676"/>
                                          </p:stCondLst>
                                        </p:cTn>
                                        <p:tgtEl>
                                          <p:spTgt spid="13"/>
                                        </p:tgtEl>
                                      </p:cBhvr>
                                      <p:to x="100000" y="100000"/>
                                    </p:animScale>
                                    <p:animScale>
                                      <p:cBhvr>
                                        <p:cTn id="57" dur="26">
                                          <p:stCondLst>
                                            <p:cond delay="1312"/>
                                          </p:stCondLst>
                                        </p:cTn>
                                        <p:tgtEl>
                                          <p:spTgt spid="13"/>
                                        </p:tgtEl>
                                      </p:cBhvr>
                                      <p:to x="100000" y="80000"/>
                                    </p:animScale>
                                    <p:animScale>
                                      <p:cBhvr>
                                        <p:cTn id="58" dur="166" decel="50000">
                                          <p:stCondLst>
                                            <p:cond delay="1338"/>
                                          </p:stCondLst>
                                        </p:cTn>
                                        <p:tgtEl>
                                          <p:spTgt spid="13"/>
                                        </p:tgtEl>
                                      </p:cBhvr>
                                      <p:to x="100000" y="100000"/>
                                    </p:animScale>
                                    <p:animScale>
                                      <p:cBhvr>
                                        <p:cTn id="59" dur="26">
                                          <p:stCondLst>
                                            <p:cond delay="1642"/>
                                          </p:stCondLst>
                                        </p:cTn>
                                        <p:tgtEl>
                                          <p:spTgt spid="13"/>
                                        </p:tgtEl>
                                      </p:cBhvr>
                                      <p:to x="100000" y="90000"/>
                                    </p:animScale>
                                    <p:animScale>
                                      <p:cBhvr>
                                        <p:cTn id="60" dur="166" decel="50000">
                                          <p:stCondLst>
                                            <p:cond delay="1668"/>
                                          </p:stCondLst>
                                        </p:cTn>
                                        <p:tgtEl>
                                          <p:spTgt spid="13"/>
                                        </p:tgtEl>
                                      </p:cBhvr>
                                      <p:to x="100000" y="100000"/>
                                    </p:animScale>
                                    <p:animScale>
                                      <p:cBhvr>
                                        <p:cTn id="61" dur="26">
                                          <p:stCondLst>
                                            <p:cond delay="1808"/>
                                          </p:stCondLst>
                                        </p:cTn>
                                        <p:tgtEl>
                                          <p:spTgt spid="13"/>
                                        </p:tgtEl>
                                      </p:cBhvr>
                                      <p:to x="100000" y="95000"/>
                                    </p:animScale>
                                    <p:animScale>
                                      <p:cBhvr>
                                        <p:cTn id="62" dur="166" decel="50000">
                                          <p:stCondLst>
                                            <p:cond delay="1834"/>
                                          </p:stCondLst>
                                        </p:cTn>
                                        <p:tgtEl>
                                          <p:spTgt spid="13"/>
                                        </p:tgtEl>
                                      </p:cBhvr>
                                      <p:to x="100000" y="100000"/>
                                    </p:animScale>
                                  </p:childTnLst>
                                </p:cTn>
                              </p:par>
                            </p:childTnLst>
                          </p:cTn>
                        </p:par>
                      </p:childTnLst>
                    </p:cTn>
                  </p:par>
                  <p:par>
                    <p:cTn id="63" fill="hold">
                      <p:stCondLst>
                        <p:cond delay="indefinite"/>
                      </p:stCondLst>
                      <p:childTnLst>
                        <p:par>
                          <p:cTn id="64" fill="hold">
                            <p:stCondLst>
                              <p:cond delay="0"/>
                            </p:stCondLst>
                            <p:childTnLst>
                              <p:par>
                                <p:cTn id="65" presetID="42" presetClass="entr" presetSubtype="0" fill="hold" nodeType="clickEffect">
                                  <p:stCondLst>
                                    <p:cond delay="0"/>
                                  </p:stCondLst>
                                  <p:childTnLst>
                                    <p:set>
                                      <p:cBhvr>
                                        <p:cTn id="66" dur="1" fill="hold">
                                          <p:stCondLst>
                                            <p:cond delay="0"/>
                                          </p:stCondLst>
                                        </p:cTn>
                                        <p:tgtEl>
                                          <p:spTgt spid="1026"/>
                                        </p:tgtEl>
                                        <p:attrNameLst>
                                          <p:attrName>style.visibility</p:attrName>
                                        </p:attrNameLst>
                                      </p:cBhvr>
                                      <p:to>
                                        <p:strVal val="visible"/>
                                      </p:to>
                                    </p:set>
                                    <p:animEffect transition="in" filter="fade">
                                      <p:cBhvr>
                                        <p:cTn id="67" dur="1000"/>
                                        <p:tgtEl>
                                          <p:spTgt spid="1026"/>
                                        </p:tgtEl>
                                      </p:cBhvr>
                                    </p:animEffect>
                                    <p:anim calcmode="lin" valueType="num">
                                      <p:cBhvr>
                                        <p:cTn id="68" dur="1000" fill="hold"/>
                                        <p:tgtEl>
                                          <p:spTgt spid="1026"/>
                                        </p:tgtEl>
                                        <p:attrNameLst>
                                          <p:attrName>ppt_x</p:attrName>
                                        </p:attrNameLst>
                                      </p:cBhvr>
                                      <p:tavLst>
                                        <p:tav tm="0">
                                          <p:val>
                                            <p:strVal val="#ppt_x"/>
                                          </p:val>
                                        </p:tav>
                                        <p:tav tm="100000">
                                          <p:val>
                                            <p:strVal val="#ppt_x"/>
                                          </p:val>
                                        </p:tav>
                                      </p:tavLst>
                                    </p:anim>
                                    <p:anim calcmode="lin" valueType="num">
                                      <p:cBhvr>
                                        <p:cTn id="69" dur="1000" fill="hold"/>
                                        <p:tgtEl>
                                          <p:spTgt spid="1026"/>
                                        </p:tgtEl>
                                        <p:attrNameLst>
                                          <p:attrName>ppt_y</p:attrName>
                                        </p:attrNameLst>
                                      </p:cBhvr>
                                      <p:tavLst>
                                        <p:tav tm="0">
                                          <p:val>
                                            <p:strVal val="#ppt_y+.1"/>
                                          </p:val>
                                        </p:tav>
                                        <p:tav tm="100000">
                                          <p:val>
                                            <p:strVal val="#ppt_y"/>
                                          </p:val>
                                        </p:tav>
                                      </p:tavLst>
                                    </p:anim>
                                  </p:childTnLst>
                                </p:cTn>
                              </p:par>
                              <p:par>
                                <p:cTn id="70" presetID="42" presetClass="entr" presetSubtype="0" fill="hold" grpId="0" nodeType="withEffect">
                                  <p:stCondLst>
                                    <p:cond delay="0"/>
                                  </p:stCondLst>
                                  <p:childTnLst>
                                    <p:set>
                                      <p:cBhvr>
                                        <p:cTn id="71" dur="1" fill="hold">
                                          <p:stCondLst>
                                            <p:cond delay="0"/>
                                          </p:stCondLst>
                                        </p:cTn>
                                        <p:tgtEl>
                                          <p:spTgt spid="3"/>
                                        </p:tgtEl>
                                        <p:attrNameLst>
                                          <p:attrName>style.visibility</p:attrName>
                                        </p:attrNameLst>
                                      </p:cBhvr>
                                      <p:to>
                                        <p:strVal val="visible"/>
                                      </p:to>
                                    </p:set>
                                    <p:animEffect transition="in" filter="fade">
                                      <p:cBhvr>
                                        <p:cTn id="72" dur="1000"/>
                                        <p:tgtEl>
                                          <p:spTgt spid="3"/>
                                        </p:tgtEl>
                                      </p:cBhvr>
                                    </p:animEffect>
                                    <p:anim calcmode="lin" valueType="num">
                                      <p:cBhvr>
                                        <p:cTn id="73" dur="1000" fill="hold"/>
                                        <p:tgtEl>
                                          <p:spTgt spid="3"/>
                                        </p:tgtEl>
                                        <p:attrNameLst>
                                          <p:attrName>ppt_x</p:attrName>
                                        </p:attrNameLst>
                                      </p:cBhvr>
                                      <p:tavLst>
                                        <p:tav tm="0">
                                          <p:val>
                                            <p:strVal val="#ppt_x"/>
                                          </p:val>
                                        </p:tav>
                                        <p:tav tm="100000">
                                          <p:val>
                                            <p:strVal val="#ppt_x"/>
                                          </p:val>
                                        </p:tav>
                                      </p:tavLst>
                                    </p:anim>
                                    <p:anim calcmode="lin" valueType="num">
                                      <p:cBhvr>
                                        <p:cTn id="74"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 grpId="0" animBg="1"/>
      <p:bldP spid="2" grpId="1" animBg="1"/>
      <p:bldP spid="11" grpId="0" animBg="1"/>
      <p:bldP spid="11" grpId="1" animBg="1"/>
      <p:bldP spid="13"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5"/>
          <p:cNvSpPr>
            <a:spLocks noGrp="1"/>
          </p:cNvSpPr>
          <p:nvPr>
            <p:ph type="title"/>
          </p:nvPr>
        </p:nvSpPr>
        <p:spPr>
          <a:xfrm>
            <a:off x="481013" y="595313"/>
            <a:ext cx="8761413" cy="838200"/>
          </a:xfrm>
        </p:spPr>
        <p:txBody>
          <a:bodyPr/>
          <a:lstStyle/>
          <a:p>
            <a:r>
              <a:rPr lang="en-US" dirty="0" smtClean="0">
                <a:solidFill>
                  <a:schemeClr val="accent2"/>
                </a:solidFill>
              </a:rPr>
              <a:t>Created with Best Practices in Mind</a:t>
            </a:r>
            <a:endParaRPr lang="en-US" dirty="0">
              <a:solidFill>
                <a:schemeClr val="accent2"/>
              </a:solidFill>
            </a:endParaRPr>
          </a:p>
        </p:txBody>
      </p:sp>
      <p:pic>
        <p:nvPicPr>
          <p:cNvPr id="2052" name="Picture 4" descr="http://memecreator.net/the-most-interesting-man-in-the-world/showimage.php/5919/I-usually-don't-work-but-when-I-do-I-prefer-to-set-myself-up-for-failur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29807" y="1652337"/>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3518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052"/>
                                        </p:tgtEl>
                                        <p:attrNameLst>
                                          <p:attrName>style.visibility</p:attrName>
                                        </p:attrNameLst>
                                      </p:cBhvr>
                                      <p:to>
                                        <p:strVal val="visible"/>
                                      </p:to>
                                    </p:set>
                                    <p:animEffect transition="in" filter="fade">
                                      <p:cBhvr>
                                        <p:cTn id="7" dur="500"/>
                                        <p:tgtEl>
                                          <p:spTgt spid="20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5"/>
          <p:cNvSpPr txBox="1">
            <a:spLocks/>
          </p:cNvSpPr>
          <p:nvPr/>
        </p:nvSpPr>
        <p:spPr bwMode="auto">
          <a:xfrm>
            <a:off x="481013" y="595313"/>
            <a:ext cx="8761413" cy="838200"/>
          </a:xfrm>
          <a:prstGeom prst="rect">
            <a:avLst/>
          </a:prstGeom>
          <a:noFill/>
          <a:ln w="9525">
            <a:noFill/>
            <a:miter lim="800000"/>
            <a:headEnd/>
            <a:tailEnd/>
          </a:ln>
        </p:spPr>
        <p:txBody>
          <a:bodyPr vert="horz" wrap="square" lIns="96646" tIns="48323" rIns="96646" bIns="48323" numCol="1" anchor="ctr" anchorCtr="0" compatLnSpc="1">
            <a:prstTxWarp prst="textNoShape">
              <a:avLst/>
            </a:prstTxWarp>
          </a:bodyPr>
          <a:lstStyle>
            <a:lvl1pPr algn="l" defTabSz="966788" rtl="0" eaLnBrk="1" fontAlgn="base" hangingPunct="1">
              <a:spcBef>
                <a:spcPct val="0"/>
              </a:spcBef>
              <a:spcAft>
                <a:spcPct val="0"/>
              </a:spcAft>
              <a:defRPr sz="3400">
                <a:solidFill>
                  <a:srgbClr val="0066CC"/>
                </a:solidFill>
                <a:latin typeface="+mj-lt"/>
                <a:ea typeface="+mj-ea"/>
                <a:cs typeface="+mj-cs"/>
              </a:defRPr>
            </a:lvl1pPr>
            <a:lvl2pPr algn="l" defTabSz="966788" rtl="0" eaLnBrk="1" fontAlgn="base" hangingPunct="1">
              <a:spcBef>
                <a:spcPct val="0"/>
              </a:spcBef>
              <a:spcAft>
                <a:spcPct val="0"/>
              </a:spcAft>
              <a:defRPr sz="3400">
                <a:solidFill>
                  <a:srgbClr val="0066CC"/>
                </a:solidFill>
                <a:latin typeface="Arial" charset="0"/>
              </a:defRPr>
            </a:lvl2pPr>
            <a:lvl3pPr algn="l" defTabSz="966788" rtl="0" eaLnBrk="1" fontAlgn="base" hangingPunct="1">
              <a:spcBef>
                <a:spcPct val="0"/>
              </a:spcBef>
              <a:spcAft>
                <a:spcPct val="0"/>
              </a:spcAft>
              <a:defRPr sz="3400">
                <a:solidFill>
                  <a:srgbClr val="0066CC"/>
                </a:solidFill>
                <a:latin typeface="Arial" charset="0"/>
              </a:defRPr>
            </a:lvl3pPr>
            <a:lvl4pPr algn="l" defTabSz="966788" rtl="0" eaLnBrk="1" fontAlgn="base" hangingPunct="1">
              <a:spcBef>
                <a:spcPct val="0"/>
              </a:spcBef>
              <a:spcAft>
                <a:spcPct val="0"/>
              </a:spcAft>
              <a:defRPr sz="3400">
                <a:solidFill>
                  <a:srgbClr val="0066CC"/>
                </a:solidFill>
                <a:latin typeface="Arial" charset="0"/>
              </a:defRPr>
            </a:lvl4pPr>
            <a:lvl5pPr algn="l" defTabSz="966788" rtl="0" eaLnBrk="1" fontAlgn="base" hangingPunct="1">
              <a:spcBef>
                <a:spcPct val="0"/>
              </a:spcBef>
              <a:spcAft>
                <a:spcPct val="0"/>
              </a:spcAft>
              <a:defRPr sz="3400">
                <a:solidFill>
                  <a:srgbClr val="0066CC"/>
                </a:solidFill>
                <a:latin typeface="Arial" charset="0"/>
              </a:defRPr>
            </a:lvl5pPr>
            <a:lvl6pPr marL="457200" algn="l" defTabSz="966788" rtl="0" eaLnBrk="1" fontAlgn="base" hangingPunct="1">
              <a:spcBef>
                <a:spcPct val="0"/>
              </a:spcBef>
              <a:spcAft>
                <a:spcPct val="0"/>
              </a:spcAft>
              <a:defRPr sz="3400">
                <a:solidFill>
                  <a:srgbClr val="0066CC"/>
                </a:solidFill>
                <a:latin typeface="Arial" charset="0"/>
              </a:defRPr>
            </a:lvl6pPr>
            <a:lvl7pPr marL="914400" algn="l" defTabSz="966788" rtl="0" eaLnBrk="1" fontAlgn="base" hangingPunct="1">
              <a:spcBef>
                <a:spcPct val="0"/>
              </a:spcBef>
              <a:spcAft>
                <a:spcPct val="0"/>
              </a:spcAft>
              <a:defRPr sz="3400">
                <a:solidFill>
                  <a:srgbClr val="0066CC"/>
                </a:solidFill>
                <a:latin typeface="Arial" charset="0"/>
              </a:defRPr>
            </a:lvl7pPr>
            <a:lvl8pPr marL="1371600" algn="l" defTabSz="966788" rtl="0" eaLnBrk="1" fontAlgn="base" hangingPunct="1">
              <a:spcBef>
                <a:spcPct val="0"/>
              </a:spcBef>
              <a:spcAft>
                <a:spcPct val="0"/>
              </a:spcAft>
              <a:defRPr sz="3400">
                <a:solidFill>
                  <a:srgbClr val="0066CC"/>
                </a:solidFill>
                <a:latin typeface="Arial" charset="0"/>
              </a:defRPr>
            </a:lvl8pPr>
            <a:lvl9pPr marL="1828800" algn="l" defTabSz="966788" rtl="0" eaLnBrk="1" fontAlgn="base" hangingPunct="1">
              <a:spcBef>
                <a:spcPct val="0"/>
              </a:spcBef>
              <a:spcAft>
                <a:spcPct val="0"/>
              </a:spcAft>
              <a:defRPr sz="3400">
                <a:solidFill>
                  <a:srgbClr val="0066CC"/>
                </a:solidFill>
                <a:latin typeface="Arial" charset="0"/>
              </a:defRPr>
            </a:lvl9pPr>
          </a:lstStyle>
          <a:p>
            <a:r>
              <a:rPr lang="en-US" dirty="0" smtClean="0">
                <a:solidFill>
                  <a:schemeClr val="accent2"/>
                </a:solidFill>
              </a:rPr>
              <a:t>Supported DI Points in ASP.NET MVC</a:t>
            </a:r>
            <a:endParaRPr lang="en-US" dirty="0">
              <a:solidFill>
                <a:schemeClr val="accent2"/>
              </a:solidFill>
            </a:endParaRPr>
          </a:p>
        </p:txBody>
      </p:sp>
      <p:sp>
        <p:nvSpPr>
          <p:cNvPr id="11" name="Freeform 10"/>
          <p:cNvSpPr/>
          <p:nvPr/>
        </p:nvSpPr>
        <p:spPr>
          <a:xfrm>
            <a:off x="3547111" y="1476377"/>
            <a:ext cx="3901441" cy="542702"/>
          </a:xfrm>
          <a:custGeom>
            <a:avLst/>
            <a:gdLst>
              <a:gd name="connsiteX0" fmla="*/ 90452 w 542701"/>
              <a:gd name="connsiteY0" fmla="*/ 0 h 3901440"/>
              <a:gd name="connsiteX1" fmla="*/ 452249 w 542701"/>
              <a:gd name="connsiteY1" fmla="*/ 0 h 3901440"/>
              <a:gd name="connsiteX2" fmla="*/ 542701 w 542701"/>
              <a:gd name="connsiteY2" fmla="*/ 90452 h 3901440"/>
              <a:gd name="connsiteX3" fmla="*/ 542701 w 542701"/>
              <a:gd name="connsiteY3" fmla="*/ 3901440 h 3901440"/>
              <a:gd name="connsiteX4" fmla="*/ 542701 w 542701"/>
              <a:gd name="connsiteY4" fmla="*/ 3901440 h 3901440"/>
              <a:gd name="connsiteX5" fmla="*/ 0 w 542701"/>
              <a:gd name="connsiteY5" fmla="*/ 3901440 h 3901440"/>
              <a:gd name="connsiteX6" fmla="*/ 0 w 542701"/>
              <a:gd name="connsiteY6" fmla="*/ 3901440 h 3901440"/>
              <a:gd name="connsiteX7" fmla="*/ 0 w 542701"/>
              <a:gd name="connsiteY7" fmla="*/ 90452 h 3901440"/>
              <a:gd name="connsiteX8" fmla="*/ 90452 w 542701"/>
              <a:gd name="connsiteY8" fmla="*/ 0 h 3901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42701" h="3901440">
                <a:moveTo>
                  <a:pt x="542701" y="650256"/>
                </a:moveTo>
                <a:lnTo>
                  <a:pt x="542701" y="3251184"/>
                </a:lnTo>
                <a:cubicBezTo>
                  <a:pt x="542701" y="3610307"/>
                  <a:pt x="537068" y="3901436"/>
                  <a:pt x="530119" y="3901436"/>
                </a:cubicBezTo>
                <a:lnTo>
                  <a:pt x="0" y="3901436"/>
                </a:lnTo>
                <a:lnTo>
                  <a:pt x="0" y="3901436"/>
                </a:lnTo>
                <a:lnTo>
                  <a:pt x="0" y="4"/>
                </a:lnTo>
                <a:lnTo>
                  <a:pt x="0" y="4"/>
                </a:lnTo>
                <a:lnTo>
                  <a:pt x="530119" y="4"/>
                </a:lnTo>
                <a:cubicBezTo>
                  <a:pt x="537068" y="4"/>
                  <a:pt x="542701" y="291133"/>
                  <a:pt x="542701" y="650256"/>
                </a:cubicBezTo>
                <a:close/>
              </a:path>
            </a:pathLst>
          </a:custGeom>
          <a:solidFill>
            <a:schemeClr val="bg1">
              <a:lumMod val="85000"/>
              <a:alpha val="90000"/>
            </a:schemeClr>
          </a:solidFill>
        </p:spPr>
        <p:style>
          <a:lnRef idx="2">
            <a:schemeClr val="accent3">
              <a:alpha val="90000"/>
              <a:tint val="40000"/>
              <a:hueOff val="0"/>
              <a:satOff val="0"/>
              <a:lumOff val="0"/>
              <a:alphaOff val="0"/>
            </a:schemeClr>
          </a:lnRef>
          <a:fillRef idx="1">
            <a:schemeClr val="accent3">
              <a:alpha val="90000"/>
              <a:tint val="40000"/>
              <a:hueOff val="0"/>
              <a:satOff val="0"/>
              <a:lumOff val="0"/>
              <a:alphaOff val="0"/>
            </a:schemeClr>
          </a:fillRef>
          <a:effectRef idx="0">
            <a:schemeClr val="accent3">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53341" tIns="53162" rIns="79832" bIns="53163" numCol="1" spcCol="1270" anchor="ctr" anchorCtr="0">
            <a:noAutofit/>
          </a:bodyPr>
          <a:lstStyle/>
          <a:p>
            <a:pPr marL="114300" lvl="1" indent="-114300" algn="l" defTabSz="622300" rtl="0">
              <a:lnSpc>
                <a:spcPct val="90000"/>
              </a:lnSpc>
              <a:spcBef>
                <a:spcPct val="0"/>
              </a:spcBef>
              <a:spcAft>
                <a:spcPct val="15000"/>
              </a:spcAft>
              <a:buChar char="••"/>
            </a:pPr>
            <a:r>
              <a:rPr lang="en-US" sz="1400" i="1" kern="1200" dirty="0" smtClean="0"/>
              <a:t>registering &amp; injecting controller factories</a:t>
            </a:r>
            <a:endParaRPr lang="en-US" sz="1400" kern="1200" dirty="0"/>
          </a:p>
          <a:p>
            <a:pPr marL="114300" lvl="1" indent="-114300" algn="l" defTabSz="622300" rtl="0">
              <a:lnSpc>
                <a:spcPct val="90000"/>
              </a:lnSpc>
              <a:spcBef>
                <a:spcPct val="0"/>
              </a:spcBef>
              <a:spcAft>
                <a:spcPct val="15000"/>
              </a:spcAft>
              <a:buChar char="••"/>
            </a:pPr>
            <a:r>
              <a:rPr lang="en-US" sz="1400" i="1" kern="1200" dirty="0" smtClean="0"/>
              <a:t>injecting controllers</a:t>
            </a:r>
            <a:endParaRPr lang="en-US" sz="1400" kern="1200" dirty="0"/>
          </a:p>
        </p:txBody>
      </p:sp>
      <p:sp>
        <p:nvSpPr>
          <p:cNvPr id="13" name="Freeform 12"/>
          <p:cNvSpPr/>
          <p:nvPr/>
        </p:nvSpPr>
        <p:spPr>
          <a:xfrm>
            <a:off x="1352552" y="1433513"/>
            <a:ext cx="2194560" cy="610539"/>
          </a:xfrm>
          <a:custGeom>
            <a:avLst/>
            <a:gdLst>
              <a:gd name="connsiteX0" fmla="*/ 0 w 2194560"/>
              <a:gd name="connsiteY0" fmla="*/ 113065 h 678377"/>
              <a:gd name="connsiteX1" fmla="*/ 113065 w 2194560"/>
              <a:gd name="connsiteY1" fmla="*/ 0 h 678377"/>
              <a:gd name="connsiteX2" fmla="*/ 2081495 w 2194560"/>
              <a:gd name="connsiteY2" fmla="*/ 0 h 678377"/>
              <a:gd name="connsiteX3" fmla="*/ 2194560 w 2194560"/>
              <a:gd name="connsiteY3" fmla="*/ 113065 h 678377"/>
              <a:gd name="connsiteX4" fmla="*/ 2194560 w 2194560"/>
              <a:gd name="connsiteY4" fmla="*/ 565312 h 678377"/>
              <a:gd name="connsiteX5" fmla="*/ 2081495 w 2194560"/>
              <a:gd name="connsiteY5" fmla="*/ 678377 h 678377"/>
              <a:gd name="connsiteX6" fmla="*/ 113065 w 2194560"/>
              <a:gd name="connsiteY6" fmla="*/ 678377 h 678377"/>
              <a:gd name="connsiteX7" fmla="*/ 0 w 2194560"/>
              <a:gd name="connsiteY7" fmla="*/ 565312 h 678377"/>
              <a:gd name="connsiteX8" fmla="*/ 0 w 2194560"/>
              <a:gd name="connsiteY8" fmla="*/ 113065 h 678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94560" h="678377">
                <a:moveTo>
                  <a:pt x="0" y="113065"/>
                </a:moveTo>
                <a:cubicBezTo>
                  <a:pt x="0" y="50621"/>
                  <a:pt x="50621" y="0"/>
                  <a:pt x="113065" y="0"/>
                </a:cubicBezTo>
                <a:lnTo>
                  <a:pt x="2081495" y="0"/>
                </a:lnTo>
                <a:cubicBezTo>
                  <a:pt x="2143939" y="0"/>
                  <a:pt x="2194560" y="50621"/>
                  <a:pt x="2194560" y="113065"/>
                </a:cubicBezTo>
                <a:lnTo>
                  <a:pt x="2194560" y="565312"/>
                </a:lnTo>
                <a:cubicBezTo>
                  <a:pt x="2194560" y="627756"/>
                  <a:pt x="2143939" y="678377"/>
                  <a:pt x="2081495" y="678377"/>
                </a:cubicBezTo>
                <a:lnTo>
                  <a:pt x="113065" y="678377"/>
                </a:lnTo>
                <a:cubicBezTo>
                  <a:pt x="50621" y="678377"/>
                  <a:pt x="0" y="627756"/>
                  <a:pt x="0" y="565312"/>
                </a:cubicBezTo>
                <a:lnTo>
                  <a:pt x="0" y="113065"/>
                </a:lnTo>
                <a:close/>
              </a:path>
            </a:pathLst>
          </a:custGeom>
          <a:solidFill>
            <a:schemeClr val="tx1">
              <a:lumMod val="50000"/>
              <a:lumOff val="50000"/>
            </a:schemeClr>
          </a:solidFill>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05506" tIns="69311" rIns="105506" bIns="69311" numCol="1" spcCol="1270" anchor="ctr" anchorCtr="0">
            <a:noAutofit/>
          </a:bodyPr>
          <a:lstStyle/>
          <a:p>
            <a:pPr lvl="0" algn="ctr" defTabSz="844550" rtl="0">
              <a:lnSpc>
                <a:spcPct val="90000"/>
              </a:lnSpc>
              <a:spcBef>
                <a:spcPct val="0"/>
              </a:spcBef>
              <a:spcAft>
                <a:spcPct val="35000"/>
              </a:spcAft>
            </a:pPr>
            <a:r>
              <a:rPr lang="en-US" sz="1900" kern="1200" dirty="0" smtClean="0"/>
              <a:t>Controllers</a:t>
            </a:r>
            <a:endParaRPr lang="en-US" sz="1900" kern="1200" dirty="0"/>
          </a:p>
        </p:txBody>
      </p:sp>
      <p:sp>
        <p:nvSpPr>
          <p:cNvPr id="14" name="Freeform 13"/>
          <p:cNvSpPr/>
          <p:nvPr/>
        </p:nvSpPr>
        <p:spPr>
          <a:xfrm>
            <a:off x="3547111" y="2131521"/>
            <a:ext cx="3901441" cy="542702"/>
          </a:xfrm>
          <a:custGeom>
            <a:avLst/>
            <a:gdLst>
              <a:gd name="connsiteX0" fmla="*/ 90452 w 542701"/>
              <a:gd name="connsiteY0" fmla="*/ 0 h 3901440"/>
              <a:gd name="connsiteX1" fmla="*/ 452249 w 542701"/>
              <a:gd name="connsiteY1" fmla="*/ 0 h 3901440"/>
              <a:gd name="connsiteX2" fmla="*/ 542701 w 542701"/>
              <a:gd name="connsiteY2" fmla="*/ 90452 h 3901440"/>
              <a:gd name="connsiteX3" fmla="*/ 542701 w 542701"/>
              <a:gd name="connsiteY3" fmla="*/ 3901440 h 3901440"/>
              <a:gd name="connsiteX4" fmla="*/ 542701 w 542701"/>
              <a:gd name="connsiteY4" fmla="*/ 3901440 h 3901440"/>
              <a:gd name="connsiteX5" fmla="*/ 0 w 542701"/>
              <a:gd name="connsiteY5" fmla="*/ 3901440 h 3901440"/>
              <a:gd name="connsiteX6" fmla="*/ 0 w 542701"/>
              <a:gd name="connsiteY6" fmla="*/ 3901440 h 3901440"/>
              <a:gd name="connsiteX7" fmla="*/ 0 w 542701"/>
              <a:gd name="connsiteY7" fmla="*/ 90452 h 3901440"/>
              <a:gd name="connsiteX8" fmla="*/ 90452 w 542701"/>
              <a:gd name="connsiteY8" fmla="*/ 0 h 3901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42701" h="3901440">
                <a:moveTo>
                  <a:pt x="542701" y="650256"/>
                </a:moveTo>
                <a:lnTo>
                  <a:pt x="542701" y="3251184"/>
                </a:lnTo>
                <a:cubicBezTo>
                  <a:pt x="542701" y="3610307"/>
                  <a:pt x="537068" y="3901436"/>
                  <a:pt x="530119" y="3901436"/>
                </a:cubicBezTo>
                <a:lnTo>
                  <a:pt x="0" y="3901436"/>
                </a:lnTo>
                <a:lnTo>
                  <a:pt x="0" y="3901436"/>
                </a:lnTo>
                <a:lnTo>
                  <a:pt x="0" y="4"/>
                </a:lnTo>
                <a:lnTo>
                  <a:pt x="0" y="4"/>
                </a:lnTo>
                <a:lnTo>
                  <a:pt x="530119" y="4"/>
                </a:lnTo>
                <a:cubicBezTo>
                  <a:pt x="537068" y="4"/>
                  <a:pt x="542701" y="291133"/>
                  <a:pt x="542701" y="650256"/>
                </a:cubicBezTo>
                <a:close/>
              </a:path>
            </a:pathLst>
          </a:custGeom>
          <a:solidFill>
            <a:schemeClr val="bg1">
              <a:lumMod val="85000"/>
              <a:alpha val="90000"/>
            </a:schemeClr>
          </a:solidFill>
        </p:spPr>
        <p:style>
          <a:lnRef idx="2">
            <a:schemeClr val="accent3">
              <a:alpha val="90000"/>
              <a:tint val="40000"/>
              <a:hueOff val="0"/>
              <a:satOff val="0"/>
              <a:lumOff val="0"/>
              <a:alphaOff val="0"/>
            </a:schemeClr>
          </a:lnRef>
          <a:fillRef idx="1">
            <a:schemeClr val="accent3">
              <a:alpha val="90000"/>
              <a:tint val="40000"/>
              <a:hueOff val="0"/>
              <a:satOff val="0"/>
              <a:lumOff val="0"/>
              <a:alphaOff val="0"/>
            </a:schemeClr>
          </a:fillRef>
          <a:effectRef idx="0">
            <a:schemeClr val="accent3">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53341" tIns="53162" rIns="79832" bIns="53163" numCol="1" spcCol="1270" anchor="ctr" anchorCtr="0">
            <a:noAutofit/>
          </a:bodyPr>
          <a:lstStyle/>
          <a:p>
            <a:pPr marL="114300" lvl="1" indent="-114300" algn="l" defTabSz="622300" rtl="0">
              <a:lnSpc>
                <a:spcPct val="90000"/>
              </a:lnSpc>
              <a:spcBef>
                <a:spcPct val="0"/>
              </a:spcBef>
              <a:spcAft>
                <a:spcPct val="15000"/>
              </a:spcAft>
              <a:buChar char="••"/>
            </a:pPr>
            <a:r>
              <a:rPr lang="en-US" sz="1400" i="1" kern="1200" smtClean="0"/>
              <a:t>registering &amp; injecting view engines</a:t>
            </a:r>
            <a:endParaRPr lang="en-US" sz="1400" kern="1200"/>
          </a:p>
          <a:p>
            <a:pPr marL="114300" lvl="1" indent="-114300" algn="l" defTabSz="622300" rtl="0">
              <a:lnSpc>
                <a:spcPct val="90000"/>
              </a:lnSpc>
              <a:spcBef>
                <a:spcPct val="0"/>
              </a:spcBef>
              <a:spcAft>
                <a:spcPct val="15000"/>
              </a:spcAft>
              <a:buChar char="••"/>
            </a:pPr>
            <a:r>
              <a:rPr lang="en-US" sz="1400" i="1" kern="1200" smtClean="0"/>
              <a:t>injecting dependencies into view pages</a:t>
            </a:r>
            <a:endParaRPr lang="en-US" sz="1400" kern="1200"/>
          </a:p>
        </p:txBody>
      </p:sp>
      <p:sp>
        <p:nvSpPr>
          <p:cNvPr id="15" name="Freeform 14"/>
          <p:cNvSpPr/>
          <p:nvPr/>
        </p:nvSpPr>
        <p:spPr>
          <a:xfrm>
            <a:off x="1352552" y="2088657"/>
            <a:ext cx="2194560" cy="610539"/>
          </a:xfrm>
          <a:custGeom>
            <a:avLst/>
            <a:gdLst>
              <a:gd name="connsiteX0" fmla="*/ 0 w 2194560"/>
              <a:gd name="connsiteY0" fmla="*/ 113065 h 678377"/>
              <a:gd name="connsiteX1" fmla="*/ 113065 w 2194560"/>
              <a:gd name="connsiteY1" fmla="*/ 0 h 678377"/>
              <a:gd name="connsiteX2" fmla="*/ 2081495 w 2194560"/>
              <a:gd name="connsiteY2" fmla="*/ 0 h 678377"/>
              <a:gd name="connsiteX3" fmla="*/ 2194560 w 2194560"/>
              <a:gd name="connsiteY3" fmla="*/ 113065 h 678377"/>
              <a:gd name="connsiteX4" fmla="*/ 2194560 w 2194560"/>
              <a:gd name="connsiteY4" fmla="*/ 565312 h 678377"/>
              <a:gd name="connsiteX5" fmla="*/ 2081495 w 2194560"/>
              <a:gd name="connsiteY5" fmla="*/ 678377 h 678377"/>
              <a:gd name="connsiteX6" fmla="*/ 113065 w 2194560"/>
              <a:gd name="connsiteY6" fmla="*/ 678377 h 678377"/>
              <a:gd name="connsiteX7" fmla="*/ 0 w 2194560"/>
              <a:gd name="connsiteY7" fmla="*/ 565312 h 678377"/>
              <a:gd name="connsiteX8" fmla="*/ 0 w 2194560"/>
              <a:gd name="connsiteY8" fmla="*/ 113065 h 678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94560" h="678377">
                <a:moveTo>
                  <a:pt x="0" y="113065"/>
                </a:moveTo>
                <a:cubicBezTo>
                  <a:pt x="0" y="50621"/>
                  <a:pt x="50621" y="0"/>
                  <a:pt x="113065" y="0"/>
                </a:cubicBezTo>
                <a:lnTo>
                  <a:pt x="2081495" y="0"/>
                </a:lnTo>
                <a:cubicBezTo>
                  <a:pt x="2143939" y="0"/>
                  <a:pt x="2194560" y="50621"/>
                  <a:pt x="2194560" y="113065"/>
                </a:cubicBezTo>
                <a:lnTo>
                  <a:pt x="2194560" y="565312"/>
                </a:lnTo>
                <a:cubicBezTo>
                  <a:pt x="2194560" y="627756"/>
                  <a:pt x="2143939" y="678377"/>
                  <a:pt x="2081495" y="678377"/>
                </a:cubicBezTo>
                <a:lnTo>
                  <a:pt x="113065" y="678377"/>
                </a:lnTo>
                <a:cubicBezTo>
                  <a:pt x="50621" y="678377"/>
                  <a:pt x="0" y="627756"/>
                  <a:pt x="0" y="565312"/>
                </a:cubicBezTo>
                <a:lnTo>
                  <a:pt x="0" y="113065"/>
                </a:lnTo>
                <a:close/>
              </a:path>
            </a:pathLst>
          </a:custGeom>
          <a:solidFill>
            <a:schemeClr val="tx1">
              <a:lumMod val="50000"/>
              <a:lumOff val="50000"/>
            </a:schemeClr>
          </a:solidFill>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05506" tIns="69311" rIns="105506" bIns="69311" numCol="1" spcCol="1270" anchor="ctr" anchorCtr="0">
            <a:noAutofit/>
          </a:bodyPr>
          <a:lstStyle/>
          <a:p>
            <a:pPr lvl="0" algn="ctr" defTabSz="844550" rtl="0">
              <a:lnSpc>
                <a:spcPct val="90000"/>
              </a:lnSpc>
              <a:spcBef>
                <a:spcPct val="0"/>
              </a:spcBef>
              <a:spcAft>
                <a:spcPct val="35000"/>
              </a:spcAft>
            </a:pPr>
            <a:r>
              <a:rPr lang="en-US" sz="1900" kern="1200" dirty="0" smtClean="0"/>
              <a:t>Views</a:t>
            </a:r>
            <a:endParaRPr lang="en-US" sz="1900" kern="1200" dirty="0"/>
          </a:p>
        </p:txBody>
      </p:sp>
      <p:sp>
        <p:nvSpPr>
          <p:cNvPr id="16" name="Freeform 15"/>
          <p:cNvSpPr/>
          <p:nvPr/>
        </p:nvSpPr>
        <p:spPr>
          <a:xfrm>
            <a:off x="3547111" y="2786665"/>
            <a:ext cx="3901441" cy="542702"/>
          </a:xfrm>
          <a:custGeom>
            <a:avLst/>
            <a:gdLst>
              <a:gd name="connsiteX0" fmla="*/ 90452 w 542701"/>
              <a:gd name="connsiteY0" fmla="*/ 0 h 3901440"/>
              <a:gd name="connsiteX1" fmla="*/ 452249 w 542701"/>
              <a:gd name="connsiteY1" fmla="*/ 0 h 3901440"/>
              <a:gd name="connsiteX2" fmla="*/ 542701 w 542701"/>
              <a:gd name="connsiteY2" fmla="*/ 90452 h 3901440"/>
              <a:gd name="connsiteX3" fmla="*/ 542701 w 542701"/>
              <a:gd name="connsiteY3" fmla="*/ 3901440 h 3901440"/>
              <a:gd name="connsiteX4" fmla="*/ 542701 w 542701"/>
              <a:gd name="connsiteY4" fmla="*/ 3901440 h 3901440"/>
              <a:gd name="connsiteX5" fmla="*/ 0 w 542701"/>
              <a:gd name="connsiteY5" fmla="*/ 3901440 h 3901440"/>
              <a:gd name="connsiteX6" fmla="*/ 0 w 542701"/>
              <a:gd name="connsiteY6" fmla="*/ 3901440 h 3901440"/>
              <a:gd name="connsiteX7" fmla="*/ 0 w 542701"/>
              <a:gd name="connsiteY7" fmla="*/ 90452 h 3901440"/>
              <a:gd name="connsiteX8" fmla="*/ 90452 w 542701"/>
              <a:gd name="connsiteY8" fmla="*/ 0 h 3901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42701" h="3901440">
                <a:moveTo>
                  <a:pt x="542701" y="650256"/>
                </a:moveTo>
                <a:lnTo>
                  <a:pt x="542701" y="3251184"/>
                </a:lnTo>
                <a:cubicBezTo>
                  <a:pt x="542701" y="3610307"/>
                  <a:pt x="537068" y="3901436"/>
                  <a:pt x="530119" y="3901436"/>
                </a:cubicBezTo>
                <a:lnTo>
                  <a:pt x="0" y="3901436"/>
                </a:lnTo>
                <a:lnTo>
                  <a:pt x="0" y="3901436"/>
                </a:lnTo>
                <a:lnTo>
                  <a:pt x="0" y="4"/>
                </a:lnTo>
                <a:lnTo>
                  <a:pt x="0" y="4"/>
                </a:lnTo>
                <a:lnTo>
                  <a:pt x="530119" y="4"/>
                </a:lnTo>
                <a:cubicBezTo>
                  <a:pt x="537068" y="4"/>
                  <a:pt x="542701" y="291133"/>
                  <a:pt x="542701" y="650256"/>
                </a:cubicBezTo>
                <a:close/>
              </a:path>
            </a:pathLst>
          </a:custGeom>
          <a:solidFill>
            <a:schemeClr val="bg1">
              <a:lumMod val="85000"/>
              <a:alpha val="90000"/>
            </a:schemeClr>
          </a:solidFill>
        </p:spPr>
        <p:style>
          <a:lnRef idx="2">
            <a:schemeClr val="accent3">
              <a:alpha val="90000"/>
              <a:tint val="40000"/>
              <a:hueOff val="0"/>
              <a:satOff val="0"/>
              <a:lumOff val="0"/>
              <a:alphaOff val="0"/>
            </a:schemeClr>
          </a:lnRef>
          <a:fillRef idx="1">
            <a:schemeClr val="accent3">
              <a:alpha val="90000"/>
              <a:tint val="40000"/>
              <a:hueOff val="0"/>
              <a:satOff val="0"/>
              <a:lumOff val="0"/>
              <a:alphaOff val="0"/>
            </a:schemeClr>
          </a:fillRef>
          <a:effectRef idx="0">
            <a:schemeClr val="accent3">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53341" tIns="53162" rIns="79832" bIns="53163" numCol="1" spcCol="1270" anchor="ctr" anchorCtr="0">
            <a:noAutofit/>
          </a:bodyPr>
          <a:lstStyle/>
          <a:p>
            <a:pPr marL="114300" lvl="1" indent="-114300" algn="l" defTabSz="622300" rtl="0">
              <a:lnSpc>
                <a:spcPct val="90000"/>
              </a:lnSpc>
              <a:spcBef>
                <a:spcPct val="0"/>
              </a:spcBef>
              <a:spcAft>
                <a:spcPct val="15000"/>
              </a:spcAft>
              <a:buChar char="••"/>
            </a:pPr>
            <a:r>
              <a:rPr lang="en-US" sz="1400" i="1" kern="1200" smtClean="0"/>
              <a:t>locating &amp; injecting filters</a:t>
            </a:r>
            <a:endParaRPr lang="en-US" sz="1400" kern="1200"/>
          </a:p>
        </p:txBody>
      </p:sp>
      <p:sp>
        <p:nvSpPr>
          <p:cNvPr id="18" name="Freeform 17"/>
          <p:cNvSpPr/>
          <p:nvPr/>
        </p:nvSpPr>
        <p:spPr>
          <a:xfrm>
            <a:off x="1352552" y="2743801"/>
            <a:ext cx="2194560" cy="610539"/>
          </a:xfrm>
          <a:custGeom>
            <a:avLst/>
            <a:gdLst>
              <a:gd name="connsiteX0" fmla="*/ 0 w 2194560"/>
              <a:gd name="connsiteY0" fmla="*/ 113065 h 678377"/>
              <a:gd name="connsiteX1" fmla="*/ 113065 w 2194560"/>
              <a:gd name="connsiteY1" fmla="*/ 0 h 678377"/>
              <a:gd name="connsiteX2" fmla="*/ 2081495 w 2194560"/>
              <a:gd name="connsiteY2" fmla="*/ 0 h 678377"/>
              <a:gd name="connsiteX3" fmla="*/ 2194560 w 2194560"/>
              <a:gd name="connsiteY3" fmla="*/ 113065 h 678377"/>
              <a:gd name="connsiteX4" fmla="*/ 2194560 w 2194560"/>
              <a:gd name="connsiteY4" fmla="*/ 565312 h 678377"/>
              <a:gd name="connsiteX5" fmla="*/ 2081495 w 2194560"/>
              <a:gd name="connsiteY5" fmla="*/ 678377 h 678377"/>
              <a:gd name="connsiteX6" fmla="*/ 113065 w 2194560"/>
              <a:gd name="connsiteY6" fmla="*/ 678377 h 678377"/>
              <a:gd name="connsiteX7" fmla="*/ 0 w 2194560"/>
              <a:gd name="connsiteY7" fmla="*/ 565312 h 678377"/>
              <a:gd name="connsiteX8" fmla="*/ 0 w 2194560"/>
              <a:gd name="connsiteY8" fmla="*/ 113065 h 678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94560" h="678377">
                <a:moveTo>
                  <a:pt x="0" y="113065"/>
                </a:moveTo>
                <a:cubicBezTo>
                  <a:pt x="0" y="50621"/>
                  <a:pt x="50621" y="0"/>
                  <a:pt x="113065" y="0"/>
                </a:cubicBezTo>
                <a:lnTo>
                  <a:pt x="2081495" y="0"/>
                </a:lnTo>
                <a:cubicBezTo>
                  <a:pt x="2143939" y="0"/>
                  <a:pt x="2194560" y="50621"/>
                  <a:pt x="2194560" y="113065"/>
                </a:cubicBezTo>
                <a:lnTo>
                  <a:pt x="2194560" y="565312"/>
                </a:lnTo>
                <a:cubicBezTo>
                  <a:pt x="2194560" y="627756"/>
                  <a:pt x="2143939" y="678377"/>
                  <a:pt x="2081495" y="678377"/>
                </a:cubicBezTo>
                <a:lnTo>
                  <a:pt x="113065" y="678377"/>
                </a:lnTo>
                <a:cubicBezTo>
                  <a:pt x="50621" y="678377"/>
                  <a:pt x="0" y="627756"/>
                  <a:pt x="0" y="565312"/>
                </a:cubicBezTo>
                <a:lnTo>
                  <a:pt x="0" y="113065"/>
                </a:lnTo>
                <a:close/>
              </a:path>
            </a:pathLst>
          </a:custGeom>
          <a:solidFill>
            <a:schemeClr val="tx1">
              <a:lumMod val="50000"/>
              <a:lumOff val="50000"/>
            </a:schemeClr>
          </a:solidFill>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05506" tIns="69311" rIns="105506" bIns="69311" numCol="1" spcCol="1270" anchor="ctr" anchorCtr="0">
            <a:noAutofit/>
          </a:bodyPr>
          <a:lstStyle/>
          <a:p>
            <a:pPr lvl="0" algn="ctr" defTabSz="844550" rtl="0">
              <a:lnSpc>
                <a:spcPct val="90000"/>
              </a:lnSpc>
              <a:spcBef>
                <a:spcPct val="0"/>
              </a:spcBef>
              <a:spcAft>
                <a:spcPct val="35000"/>
              </a:spcAft>
            </a:pPr>
            <a:r>
              <a:rPr lang="en-US" sz="1900" kern="1200" smtClean="0"/>
              <a:t>Action Filters</a:t>
            </a:r>
            <a:endParaRPr lang="en-US" sz="1900" kern="1200"/>
          </a:p>
        </p:txBody>
      </p:sp>
      <p:sp>
        <p:nvSpPr>
          <p:cNvPr id="19" name="Freeform 18"/>
          <p:cNvSpPr/>
          <p:nvPr/>
        </p:nvSpPr>
        <p:spPr>
          <a:xfrm>
            <a:off x="3547111" y="3441808"/>
            <a:ext cx="3901441" cy="542702"/>
          </a:xfrm>
          <a:custGeom>
            <a:avLst/>
            <a:gdLst>
              <a:gd name="connsiteX0" fmla="*/ 90452 w 542701"/>
              <a:gd name="connsiteY0" fmla="*/ 0 h 3901440"/>
              <a:gd name="connsiteX1" fmla="*/ 452249 w 542701"/>
              <a:gd name="connsiteY1" fmla="*/ 0 h 3901440"/>
              <a:gd name="connsiteX2" fmla="*/ 542701 w 542701"/>
              <a:gd name="connsiteY2" fmla="*/ 90452 h 3901440"/>
              <a:gd name="connsiteX3" fmla="*/ 542701 w 542701"/>
              <a:gd name="connsiteY3" fmla="*/ 3901440 h 3901440"/>
              <a:gd name="connsiteX4" fmla="*/ 542701 w 542701"/>
              <a:gd name="connsiteY4" fmla="*/ 3901440 h 3901440"/>
              <a:gd name="connsiteX5" fmla="*/ 0 w 542701"/>
              <a:gd name="connsiteY5" fmla="*/ 3901440 h 3901440"/>
              <a:gd name="connsiteX6" fmla="*/ 0 w 542701"/>
              <a:gd name="connsiteY6" fmla="*/ 3901440 h 3901440"/>
              <a:gd name="connsiteX7" fmla="*/ 0 w 542701"/>
              <a:gd name="connsiteY7" fmla="*/ 90452 h 3901440"/>
              <a:gd name="connsiteX8" fmla="*/ 90452 w 542701"/>
              <a:gd name="connsiteY8" fmla="*/ 0 h 3901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42701" h="3901440">
                <a:moveTo>
                  <a:pt x="542701" y="650256"/>
                </a:moveTo>
                <a:lnTo>
                  <a:pt x="542701" y="3251184"/>
                </a:lnTo>
                <a:cubicBezTo>
                  <a:pt x="542701" y="3610307"/>
                  <a:pt x="537068" y="3901436"/>
                  <a:pt x="530119" y="3901436"/>
                </a:cubicBezTo>
                <a:lnTo>
                  <a:pt x="0" y="3901436"/>
                </a:lnTo>
                <a:lnTo>
                  <a:pt x="0" y="3901436"/>
                </a:lnTo>
                <a:lnTo>
                  <a:pt x="0" y="4"/>
                </a:lnTo>
                <a:lnTo>
                  <a:pt x="0" y="4"/>
                </a:lnTo>
                <a:lnTo>
                  <a:pt x="530119" y="4"/>
                </a:lnTo>
                <a:cubicBezTo>
                  <a:pt x="537068" y="4"/>
                  <a:pt x="542701" y="291133"/>
                  <a:pt x="542701" y="650256"/>
                </a:cubicBezTo>
                <a:close/>
              </a:path>
            </a:pathLst>
          </a:custGeom>
          <a:solidFill>
            <a:schemeClr val="bg1">
              <a:lumMod val="85000"/>
              <a:alpha val="90000"/>
            </a:schemeClr>
          </a:solidFill>
        </p:spPr>
        <p:style>
          <a:lnRef idx="2">
            <a:schemeClr val="accent3">
              <a:alpha val="90000"/>
              <a:tint val="40000"/>
              <a:hueOff val="0"/>
              <a:satOff val="0"/>
              <a:lumOff val="0"/>
              <a:alphaOff val="0"/>
            </a:schemeClr>
          </a:lnRef>
          <a:fillRef idx="1">
            <a:schemeClr val="accent3">
              <a:alpha val="90000"/>
              <a:tint val="40000"/>
              <a:hueOff val="0"/>
              <a:satOff val="0"/>
              <a:lumOff val="0"/>
              <a:alphaOff val="0"/>
            </a:schemeClr>
          </a:fillRef>
          <a:effectRef idx="0">
            <a:schemeClr val="accent3">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53341" tIns="53162" rIns="79832" bIns="53163" numCol="1" spcCol="1270" anchor="ctr" anchorCtr="0">
            <a:noAutofit/>
          </a:bodyPr>
          <a:lstStyle/>
          <a:p>
            <a:pPr marL="114300" lvl="1" indent="-114300" algn="l" defTabSz="622300" rtl="0">
              <a:lnSpc>
                <a:spcPct val="90000"/>
              </a:lnSpc>
              <a:spcBef>
                <a:spcPct val="0"/>
              </a:spcBef>
              <a:spcAft>
                <a:spcPct val="15000"/>
              </a:spcAft>
              <a:buChar char="••"/>
            </a:pPr>
            <a:r>
              <a:rPr lang="en-US" sz="1400" i="1" kern="1200" smtClean="0"/>
              <a:t>registering &amp; injecting</a:t>
            </a:r>
            <a:endParaRPr lang="en-US" sz="1400" kern="1200"/>
          </a:p>
        </p:txBody>
      </p:sp>
      <p:sp>
        <p:nvSpPr>
          <p:cNvPr id="20" name="Freeform 19"/>
          <p:cNvSpPr/>
          <p:nvPr/>
        </p:nvSpPr>
        <p:spPr>
          <a:xfrm>
            <a:off x="1352552" y="3398945"/>
            <a:ext cx="2194560" cy="610539"/>
          </a:xfrm>
          <a:custGeom>
            <a:avLst/>
            <a:gdLst>
              <a:gd name="connsiteX0" fmla="*/ 0 w 2194560"/>
              <a:gd name="connsiteY0" fmla="*/ 113065 h 678377"/>
              <a:gd name="connsiteX1" fmla="*/ 113065 w 2194560"/>
              <a:gd name="connsiteY1" fmla="*/ 0 h 678377"/>
              <a:gd name="connsiteX2" fmla="*/ 2081495 w 2194560"/>
              <a:gd name="connsiteY2" fmla="*/ 0 h 678377"/>
              <a:gd name="connsiteX3" fmla="*/ 2194560 w 2194560"/>
              <a:gd name="connsiteY3" fmla="*/ 113065 h 678377"/>
              <a:gd name="connsiteX4" fmla="*/ 2194560 w 2194560"/>
              <a:gd name="connsiteY4" fmla="*/ 565312 h 678377"/>
              <a:gd name="connsiteX5" fmla="*/ 2081495 w 2194560"/>
              <a:gd name="connsiteY5" fmla="*/ 678377 h 678377"/>
              <a:gd name="connsiteX6" fmla="*/ 113065 w 2194560"/>
              <a:gd name="connsiteY6" fmla="*/ 678377 h 678377"/>
              <a:gd name="connsiteX7" fmla="*/ 0 w 2194560"/>
              <a:gd name="connsiteY7" fmla="*/ 565312 h 678377"/>
              <a:gd name="connsiteX8" fmla="*/ 0 w 2194560"/>
              <a:gd name="connsiteY8" fmla="*/ 113065 h 678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94560" h="678377">
                <a:moveTo>
                  <a:pt x="0" y="113065"/>
                </a:moveTo>
                <a:cubicBezTo>
                  <a:pt x="0" y="50621"/>
                  <a:pt x="50621" y="0"/>
                  <a:pt x="113065" y="0"/>
                </a:cubicBezTo>
                <a:lnTo>
                  <a:pt x="2081495" y="0"/>
                </a:lnTo>
                <a:cubicBezTo>
                  <a:pt x="2143939" y="0"/>
                  <a:pt x="2194560" y="50621"/>
                  <a:pt x="2194560" y="113065"/>
                </a:cubicBezTo>
                <a:lnTo>
                  <a:pt x="2194560" y="565312"/>
                </a:lnTo>
                <a:cubicBezTo>
                  <a:pt x="2194560" y="627756"/>
                  <a:pt x="2143939" y="678377"/>
                  <a:pt x="2081495" y="678377"/>
                </a:cubicBezTo>
                <a:lnTo>
                  <a:pt x="113065" y="678377"/>
                </a:lnTo>
                <a:cubicBezTo>
                  <a:pt x="50621" y="678377"/>
                  <a:pt x="0" y="627756"/>
                  <a:pt x="0" y="565312"/>
                </a:cubicBezTo>
                <a:lnTo>
                  <a:pt x="0" y="113065"/>
                </a:lnTo>
                <a:close/>
              </a:path>
            </a:pathLst>
          </a:custGeom>
          <a:solidFill>
            <a:schemeClr val="tx1">
              <a:lumMod val="50000"/>
              <a:lumOff val="50000"/>
            </a:schemeClr>
          </a:solidFill>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05506" tIns="69311" rIns="105506" bIns="69311" numCol="1" spcCol="1270" anchor="ctr" anchorCtr="0">
            <a:noAutofit/>
          </a:bodyPr>
          <a:lstStyle/>
          <a:p>
            <a:pPr lvl="0" algn="ctr" defTabSz="844550" rtl="0">
              <a:lnSpc>
                <a:spcPct val="90000"/>
              </a:lnSpc>
              <a:spcBef>
                <a:spcPct val="0"/>
              </a:spcBef>
              <a:spcAft>
                <a:spcPct val="35000"/>
              </a:spcAft>
            </a:pPr>
            <a:r>
              <a:rPr lang="en-US" sz="1900" kern="1200" dirty="0" smtClean="0"/>
              <a:t>Model Binders</a:t>
            </a:r>
            <a:endParaRPr lang="en-US" sz="1900" kern="1200" dirty="0"/>
          </a:p>
        </p:txBody>
      </p:sp>
      <p:sp>
        <p:nvSpPr>
          <p:cNvPr id="21" name="Freeform 20"/>
          <p:cNvSpPr/>
          <p:nvPr/>
        </p:nvSpPr>
        <p:spPr>
          <a:xfrm>
            <a:off x="3547111" y="4096953"/>
            <a:ext cx="3901441" cy="542702"/>
          </a:xfrm>
          <a:custGeom>
            <a:avLst/>
            <a:gdLst>
              <a:gd name="connsiteX0" fmla="*/ 90452 w 542701"/>
              <a:gd name="connsiteY0" fmla="*/ 0 h 3901440"/>
              <a:gd name="connsiteX1" fmla="*/ 452249 w 542701"/>
              <a:gd name="connsiteY1" fmla="*/ 0 h 3901440"/>
              <a:gd name="connsiteX2" fmla="*/ 542701 w 542701"/>
              <a:gd name="connsiteY2" fmla="*/ 90452 h 3901440"/>
              <a:gd name="connsiteX3" fmla="*/ 542701 w 542701"/>
              <a:gd name="connsiteY3" fmla="*/ 3901440 h 3901440"/>
              <a:gd name="connsiteX4" fmla="*/ 542701 w 542701"/>
              <a:gd name="connsiteY4" fmla="*/ 3901440 h 3901440"/>
              <a:gd name="connsiteX5" fmla="*/ 0 w 542701"/>
              <a:gd name="connsiteY5" fmla="*/ 3901440 h 3901440"/>
              <a:gd name="connsiteX6" fmla="*/ 0 w 542701"/>
              <a:gd name="connsiteY6" fmla="*/ 3901440 h 3901440"/>
              <a:gd name="connsiteX7" fmla="*/ 0 w 542701"/>
              <a:gd name="connsiteY7" fmla="*/ 90452 h 3901440"/>
              <a:gd name="connsiteX8" fmla="*/ 90452 w 542701"/>
              <a:gd name="connsiteY8" fmla="*/ 0 h 3901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42701" h="3901440">
                <a:moveTo>
                  <a:pt x="542701" y="650256"/>
                </a:moveTo>
                <a:lnTo>
                  <a:pt x="542701" y="3251184"/>
                </a:lnTo>
                <a:cubicBezTo>
                  <a:pt x="542701" y="3610307"/>
                  <a:pt x="537068" y="3901436"/>
                  <a:pt x="530119" y="3901436"/>
                </a:cubicBezTo>
                <a:lnTo>
                  <a:pt x="0" y="3901436"/>
                </a:lnTo>
                <a:lnTo>
                  <a:pt x="0" y="3901436"/>
                </a:lnTo>
                <a:lnTo>
                  <a:pt x="0" y="4"/>
                </a:lnTo>
                <a:lnTo>
                  <a:pt x="0" y="4"/>
                </a:lnTo>
                <a:lnTo>
                  <a:pt x="530119" y="4"/>
                </a:lnTo>
                <a:cubicBezTo>
                  <a:pt x="537068" y="4"/>
                  <a:pt x="542701" y="291133"/>
                  <a:pt x="542701" y="650256"/>
                </a:cubicBezTo>
                <a:close/>
              </a:path>
            </a:pathLst>
          </a:custGeom>
          <a:solidFill>
            <a:schemeClr val="bg1">
              <a:lumMod val="85000"/>
              <a:alpha val="90000"/>
            </a:schemeClr>
          </a:solidFill>
        </p:spPr>
        <p:style>
          <a:lnRef idx="2">
            <a:schemeClr val="accent3">
              <a:alpha val="90000"/>
              <a:tint val="40000"/>
              <a:hueOff val="0"/>
              <a:satOff val="0"/>
              <a:lumOff val="0"/>
              <a:alphaOff val="0"/>
            </a:schemeClr>
          </a:lnRef>
          <a:fillRef idx="1">
            <a:schemeClr val="accent3">
              <a:alpha val="90000"/>
              <a:tint val="40000"/>
              <a:hueOff val="0"/>
              <a:satOff val="0"/>
              <a:lumOff val="0"/>
              <a:alphaOff val="0"/>
            </a:schemeClr>
          </a:fillRef>
          <a:effectRef idx="0">
            <a:schemeClr val="accent3">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53341" tIns="53162" rIns="79832" bIns="53163" numCol="1" spcCol="1270" anchor="ctr" anchorCtr="0">
            <a:noAutofit/>
          </a:bodyPr>
          <a:lstStyle/>
          <a:p>
            <a:pPr marL="114300" lvl="1" indent="-114300" algn="l" defTabSz="622300" rtl="0">
              <a:lnSpc>
                <a:spcPct val="90000"/>
              </a:lnSpc>
              <a:spcBef>
                <a:spcPct val="0"/>
              </a:spcBef>
              <a:spcAft>
                <a:spcPct val="15000"/>
              </a:spcAft>
              <a:buChar char="••"/>
            </a:pPr>
            <a:r>
              <a:rPr lang="en-US" sz="1400" i="1" kern="1200" smtClean="0"/>
              <a:t>registering &amp; injecting</a:t>
            </a:r>
            <a:endParaRPr lang="en-US" sz="1400" kern="1200"/>
          </a:p>
        </p:txBody>
      </p:sp>
      <p:sp>
        <p:nvSpPr>
          <p:cNvPr id="22" name="Freeform 21"/>
          <p:cNvSpPr/>
          <p:nvPr/>
        </p:nvSpPr>
        <p:spPr>
          <a:xfrm>
            <a:off x="1352552" y="4054089"/>
            <a:ext cx="2194560" cy="610539"/>
          </a:xfrm>
          <a:custGeom>
            <a:avLst/>
            <a:gdLst>
              <a:gd name="connsiteX0" fmla="*/ 0 w 2194560"/>
              <a:gd name="connsiteY0" fmla="*/ 113065 h 678377"/>
              <a:gd name="connsiteX1" fmla="*/ 113065 w 2194560"/>
              <a:gd name="connsiteY1" fmla="*/ 0 h 678377"/>
              <a:gd name="connsiteX2" fmla="*/ 2081495 w 2194560"/>
              <a:gd name="connsiteY2" fmla="*/ 0 h 678377"/>
              <a:gd name="connsiteX3" fmla="*/ 2194560 w 2194560"/>
              <a:gd name="connsiteY3" fmla="*/ 113065 h 678377"/>
              <a:gd name="connsiteX4" fmla="*/ 2194560 w 2194560"/>
              <a:gd name="connsiteY4" fmla="*/ 565312 h 678377"/>
              <a:gd name="connsiteX5" fmla="*/ 2081495 w 2194560"/>
              <a:gd name="connsiteY5" fmla="*/ 678377 h 678377"/>
              <a:gd name="connsiteX6" fmla="*/ 113065 w 2194560"/>
              <a:gd name="connsiteY6" fmla="*/ 678377 h 678377"/>
              <a:gd name="connsiteX7" fmla="*/ 0 w 2194560"/>
              <a:gd name="connsiteY7" fmla="*/ 565312 h 678377"/>
              <a:gd name="connsiteX8" fmla="*/ 0 w 2194560"/>
              <a:gd name="connsiteY8" fmla="*/ 113065 h 678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94560" h="678377">
                <a:moveTo>
                  <a:pt x="0" y="113065"/>
                </a:moveTo>
                <a:cubicBezTo>
                  <a:pt x="0" y="50621"/>
                  <a:pt x="50621" y="0"/>
                  <a:pt x="113065" y="0"/>
                </a:cubicBezTo>
                <a:lnTo>
                  <a:pt x="2081495" y="0"/>
                </a:lnTo>
                <a:cubicBezTo>
                  <a:pt x="2143939" y="0"/>
                  <a:pt x="2194560" y="50621"/>
                  <a:pt x="2194560" y="113065"/>
                </a:cubicBezTo>
                <a:lnTo>
                  <a:pt x="2194560" y="565312"/>
                </a:lnTo>
                <a:cubicBezTo>
                  <a:pt x="2194560" y="627756"/>
                  <a:pt x="2143939" y="678377"/>
                  <a:pt x="2081495" y="678377"/>
                </a:cubicBezTo>
                <a:lnTo>
                  <a:pt x="113065" y="678377"/>
                </a:lnTo>
                <a:cubicBezTo>
                  <a:pt x="50621" y="678377"/>
                  <a:pt x="0" y="627756"/>
                  <a:pt x="0" y="565312"/>
                </a:cubicBezTo>
                <a:lnTo>
                  <a:pt x="0" y="113065"/>
                </a:lnTo>
                <a:close/>
              </a:path>
            </a:pathLst>
          </a:custGeom>
          <a:solidFill>
            <a:schemeClr val="tx1">
              <a:lumMod val="50000"/>
              <a:lumOff val="50000"/>
            </a:schemeClr>
          </a:solidFill>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05506" tIns="69311" rIns="105506" bIns="69311" numCol="1" spcCol="1270" anchor="ctr" anchorCtr="0">
            <a:noAutofit/>
          </a:bodyPr>
          <a:lstStyle/>
          <a:p>
            <a:pPr lvl="0" algn="ctr" defTabSz="844550" rtl="0">
              <a:lnSpc>
                <a:spcPct val="90000"/>
              </a:lnSpc>
              <a:spcBef>
                <a:spcPct val="0"/>
              </a:spcBef>
              <a:spcAft>
                <a:spcPct val="35000"/>
              </a:spcAft>
            </a:pPr>
            <a:r>
              <a:rPr lang="en-US" sz="1900" kern="1200" smtClean="0"/>
              <a:t>Value Providers</a:t>
            </a:r>
            <a:endParaRPr lang="en-US" sz="1900" kern="1200"/>
          </a:p>
        </p:txBody>
      </p:sp>
      <p:sp>
        <p:nvSpPr>
          <p:cNvPr id="23" name="Freeform 22"/>
          <p:cNvSpPr/>
          <p:nvPr/>
        </p:nvSpPr>
        <p:spPr>
          <a:xfrm>
            <a:off x="3547111" y="4752097"/>
            <a:ext cx="3901441" cy="542702"/>
          </a:xfrm>
          <a:custGeom>
            <a:avLst/>
            <a:gdLst>
              <a:gd name="connsiteX0" fmla="*/ 90452 w 542701"/>
              <a:gd name="connsiteY0" fmla="*/ 0 h 3901440"/>
              <a:gd name="connsiteX1" fmla="*/ 452249 w 542701"/>
              <a:gd name="connsiteY1" fmla="*/ 0 h 3901440"/>
              <a:gd name="connsiteX2" fmla="*/ 542701 w 542701"/>
              <a:gd name="connsiteY2" fmla="*/ 90452 h 3901440"/>
              <a:gd name="connsiteX3" fmla="*/ 542701 w 542701"/>
              <a:gd name="connsiteY3" fmla="*/ 3901440 h 3901440"/>
              <a:gd name="connsiteX4" fmla="*/ 542701 w 542701"/>
              <a:gd name="connsiteY4" fmla="*/ 3901440 h 3901440"/>
              <a:gd name="connsiteX5" fmla="*/ 0 w 542701"/>
              <a:gd name="connsiteY5" fmla="*/ 3901440 h 3901440"/>
              <a:gd name="connsiteX6" fmla="*/ 0 w 542701"/>
              <a:gd name="connsiteY6" fmla="*/ 3901440 h 3901440"/>
              <a:gd name="connsiteX7" fmla="*/ 0 w 542701"/>
              <a:gd name="connsiteY7" fmla="*/ 90452 h 3901440"/>
              <a:gd name="connsiteX8" fmla="*/ 90452 w 542701"/>
              <a:gd name="connsiteY8" fmla="*/ 0 h 3901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42701" h="3901440">
                <a:moveTo>
                  <a:pt x="542701" y="650256"/>
                </a:moveTo>
                <a:lnTo>
                  <a:pt x="542701" y="3251184"/>
                </a:lnTo>
                <a:cubicBezTo>
                  <a:pt x="542701" y="3610307"/>
                  <a:pt x="537068" y="3901436"/>
                  <a:pt x="530119" y="3901436"/>
                </a:cubicBezTo>
                <a:lnTo>
                  <a:pt x="0" y="3901436"/>
                </a:lnTo>
                <a:lnTo>
                  <a:pt x="0" y="3901436"/>
                </a:lnTo>
                <a:lnTo>
                  <a:pt x="0" y="4"/>
                </a:lnTo>
                <a:lnTo>
                  <a:pt x="0" y="4"/>
                </a:lnTo>
                <a:lnTo>
                  <a:pt x="530119" y="4"/>
                </a:lnTo>
                <a:cubicBezTo>
                  <a:pt x="537068" y="4"/>
                  <a:pt x="542701" y="291133"/>
                  <a:pt x="542701" y="650256"/>
                </a:cubicBezTo>
                <a:close/>
              </a:path>
            </a:pathLst>
          </a:custGeom>
          <a:solidFill>
            <a:schemeClr val="bg1">
              <a:lumMod val="85000"/>
              <a:alpha val="90000"/>
            </a:schemeClr>
          </a:solidFill>
        </p:spPr>
        <p:style>
          <a:lnRef idx="2">
            <a:schemeClr val="accent3">
              <a:alpha val="90000"/>
              <a:tint val="40000"/>
              <a:hueOff val="0"/>
              <a:satOff val="0"/>
              <a:lumOff val="0"/>
              <a:alphaOff val="0"/>
            </a:schemeClr>
          </a:lnRef>
          <a:fillRef idx="1">
            <a:schemeClr val="accent3">
              <a:alpha val="90000"/>
              <a:tint val="40000"/>
              <a:hueOff val="0"/>
              <a:satOff val="0"/>
              <a:lumOff val="0"/>
              <a:alphaOff val="0"/>
            </a:schemeClr>
          </a:fillRef>
          <a:effectRef idx="0">
            <a:schemeClr val="accent3">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53341" tIns="53162" rIns="79832" bIns="53163" numCol="1" spcCol="1270" anchor="ctr" anchorCtr="0">
            <a:noAutofit/>
          </a:bodyPr>
          <a:lstStyle/>
          <a:p>
            <a:pPr marL="114300" lvl="1" indent="-114300" algn="l" defTabSz="622300" rtl="0">
              <a:lnSpc>
                <a:spcPct val="90000"/>
              </a:lnSpc>
              <a:spcBef>
                <a:spcPct val="0"/>
              </a:spcBef>
              <a:spcAft>
                <a:spcPct val="15000"/>
              </a:spcAft>
              <a:buChar char="••"/>
            </a:pPr>
            <a:r>
              <a:rPr lang="en-US" sz="1400" i="1" kern="1200" smtClean="0"/>
              <a:t>registering &amp; injecting</a:t>
            </a:r>
            <a:endParaRPr lang="en-US" sz="1400" kern="1200"/>
          </a:p>
        </p:txBody>
      </p:sp>
      <p:sp>
        <p:nvSpPr>
          <p:cNvPr id="24" name="Freeform 23"/>
          <p:cNvSpPr/>
          <p:nvPr/>
        </p:nvSpPr>
        <p:spPr>
          <a:xfrm>
            <a:off x="1352552" y="4709233"/>
            <a:ext cx="2194560" cy="610539"/>
          </a:xfrm>
          <a:custGeom>
            <a:avLst/>
            <a:gdLst>
              <a:gd name="connsiteX0" fmla="*/ 0 w 2194560"/>
              <a:gd name="connsiteY0" fmla="*/ 113065 h 678377"/>
              <a:gd name="connsiteX1" fmla="*/ 113065 w 2194560"/>
              <a:gd name="connsiteY1" fmla="*/ 0 h 678377"/>
              <a:gd name="connsiteX2" fmla="*/ 2081495 w 2194560"/>
              <a:gd name="connsiteY2" fmla="*/ 0 h 678377"/>
              <a:gd name="connsiteX3" fmla="*/ 2194560 w 2194560"/>
              <a:gd name="connsiteY3" fmla="*/ 113065 h 678377"/>
              <a:gd name="connsiteX4" fmla="*/ 2194560 w 2194560"/>
              <a:gd name="connsiteY4" fmla="*/ 565312 h 678377"/>
              <a:gd name="connsiteX5" fmla="*/ 2081495 w 2194560"/>
              <a:gd name="connsiteY5" fmla="*/ 678377 h 678377"/>
              <a:gd name="connsiteX6" fmla="*/ 113065 w 2194560"/>
              <a:gd name="connsiteY6" fmla="*/ 678377 h 678377"/>
              <a:gd name="connsiteX7" fmla="*/ 0 w 2194560"/>
              <a:gd name="connsiteY7" fmla="*/ 565312 h 678377"/>
              <a:gd name="connsiteX8" fmla="*/ 0 w 2194560"/>
              <a:gd name="connsiteY8" fmla="*/ 113065 h 678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94560" h="678377">
                <a:moveTo>
                  <a:pt x="0" y="113065"/>
                </a:moveTo>
                <a:cubicBezTo>
                  <a:pt x="0" y="50621"/>
                  <a:pt x="50621" y="0"/>
                  <a:pt x="113065" y="0"/>
                </a:cubicBezTo>
                <a:lnTo>
                  <a:pt x="2081495" y="0"/>
                </a:lnTo>
                <a:cubicBezTo>
                  <a:pt x="2143939" y="0"/>
                  <a:pt x="2194560" y="50621"/>
                  <a:pt x="2194560" y="113065"/>
                </a:cubicBezTo>
                <a:lnTo>
                  <a:pt x="2194560" y="565312"/>
                </a:lnTo>
                <a:cubicBezTo>
                  <a:pt x="2194560" y="627756"/>
                  <a:pt x="2143939" y="678377"/>
                  <a:pt x="2081495" y="678377"/>
                </a:cubicBezTo>
                <a:lnTo>
                  <a:pt x="113065" y="678377"/>
                </a:lnTo>
                <a:cubicBezTo>
                  <a:pt x="50621" y="678377"/>
                  <a:pt x="0" y="627756"/>
                  <a:pt x="0" y="565312"/>
                </a:cubicBezTo>
                <a:lnTo>
                  <a:pt x="0" y="113065"/>
                </a:lnTo>
                <a:close/>
              </a:path>
            </a:pathLst>
          </a:custGeom>
          <a:solidFill>
            <a:schemeClr val="tx1">
              <a:lumMod val="50000"/>
              <a:lumOff val="50000"/>
            </a:schemeClr>
          </a:solidFill>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05506" tIns="69311" rIns="105506" bIns="69311" numCol="1" spcCol="1270" anchor="ctr" anchorCtr="0">
            <a:noAutofit/>
          </a:bodyPr>
          <a:lstStyle/>
          <a:p>
            <a:pPr lvl="0" algn="ctr" defTabSz="844550" rtl="0">
              <a:lnSpc>
                <a:spcPct val="90000"/>
              </a:lnSpc>
              <a:spcBef>
                <a:spcPct val="0"/>
              </a:spcBef>
              <a:spcAft>
                <a:spcPct val="35000"/>
              </a:spcAft>
            </a:pPr>
            <a:r>
              <a:rPr lang="en-US" sz="1900" kern="1200" dirty="0" smtClean="0"/>
              <a:t>Validation Providers</a:t>
            </a:r>
            <a:endParaRPr lang="en-US" sz="1900" kern="1200" dirty="0"/>
          </a:p>
        </p:txBody>
      </p:sp>
      <p:sp>
        <p:nvSpPr>
          <p:cNvPr id="25" name="Freeform 24"/>
          <p:cNvSpPr/>
          <p:nvPr/>
        </p:nvSpPr>
        <p:spPr>
          <a:xfrm>
            <a:off x="3547111" y="5407241"/>
            <a:ext cx="3901441" cy="542702"/>
          </a:xfrm>
          <a:custGeom>
            <a:avLst/>
            <a:gdLst>
              <a:gd name="connsiteX0" fmla="*/ 90452 w 542701"/>
              <a:gd name="connsiteY0" fmla="*/ 0 h 3901440"/>
              <a:gd name="connsiteX1" fmla="*/ 452249 w 542701"/>
              <a:gd name="connsiteY1" fmla="*/ 0 h 3901440"/>
              <a:gd name="connsiteX2" fmla="*/ 542701 w 542701"/>
              <a:gd name="connsiteY2" fmla="*/ 90452 h 3901440"/>
              <a:gd name="connsiteX3" fmla="*/ 542701 w 542701"/>
              <a:gd name="connsiteY3" fmla="*/ 3901440 h 3901440"/>
              <a:gd name="connsiteX4" fmla="*/ 542701 w 542701"/>
              <a:gd name="connsiteY4" fmla="*/ 3901440 h 3901440"/>
              <a:gd name="connsiteX5" fmla="*/ 0 w 542701"/>
              <a:gd name="connsiteY5" fmla="*/ 3901440 h 3901440"/>
              <a:gd name="connsiteX6" fmla="*/ 0 w 542701"/>
              <a:gd name="connsiteY6" fmla="*/ 3901440 h 3901440"/>
              <a:gd name="connsiteX7" fmla="*/ 0 w 542701"/>
              <a:gd name="connsiteY7" fmla="*/ 90452 h 3901440"/>
              <a:gd name="connsiteX8" fmla="*/ 90452 w 542701"/>
              <a:gd name="connsiteY8" fmla="*/ 0 h 3901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42701" h="3901440">
                <a:moveTo>
                  <a:pt x="542701" y="650256"/>
                </a:moveTo>
                <a:lnTo>
                  <a:pt x="542701" y="3251184"/>
                </a:lnTo>
                <a:cubicBezTo>
                  <a:pt x="542701" y="3610307"/>
                  <a:pt x="537068" y="3901436"/>
                  <a:pt x="530119" y="3901436"/>
                </a:cubicBezTo>
                <a:lnTo>
                  <a:pt x="0" y="3901436"/>
                </a:lnTo>
                <a:lnTo>
                  <a:pt x="0" y="3901436"/>
                </a:lnTo>
                <a:lnTo>
                  <a:pt x="0" y="4"/>
                </a:lnTo>
                <a:lnTo>
                  <a:pt x="0" y="4"/>
                </a:lnTo>
                <a:lnTo>
                  <a:pt x="530119" y="4"/>
                </a:lnTo>
                <a:cubicBezTo>
                  <a:pt x="537068" y="4"/>
                  <a:pt x="542701" y="291133"/>
                  <a:pt x="542701" y="650256"/>
                </a:cubicBezTo>
                <a:close/>
              </a:path>
            </a:pathLst>
          </a:custGeom>
          <a:solidFill>
            <a:schemeClr val="bg1">
              <a:lumMod val="85000"/>
              <a:alpha val="90000"/>
            </a:schemeClr>
          </a:solidFill>
        </p:spPr>
        <p:style>
          <a:lnRef idx="2">
            <a:schemeClr val="accent3">
              <a:alpha val="90000"/>
              <a:tint val="40000"/>
              <a:hueOff val="0"/>
              <a:satOff val="0"/>
              <a:lumOff val="0"/>
              <a:alphaOff val="0"/>
            </a:schemeClr>
          </a:lnRef>
          <a:fillRef idx="1">
            <a:schemeClr val="accent3">
              <a:alpha val="90000"/>
              <a:tint val="40000"/>
              <a:hueOff val="0"/>
              <a:satOff val="0"/>
              <a:lumOff val="0"/>
              <a:alphaOff val="0"/>
            </a:schemeClr>
          </a:fillRef>
          <a:effectRef idx="0">
            <a:schemeClr val="accent3">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53341" tIns="53162" rIns="79832" bIns="53163" numCol="1" spcCol="1270" anchor="ctr" anchorCtr="0">
            <a:noAutofit/>
          </a:bodyPr>
          <a:lstStyle/>
          <a:p>
            <a:pPr marL="114300" lvl="1" indent="-114300" algn="l" defTabSz="622300" rtl="0">
              <a:lnSpc>
                <a:spcPct val="90000"/>
              </a:lnSpc>
              <a:spcBef>
                <a:spcPct val="0"/>
              </a:spcBef>
              <a:spcAft>
                <a:spcPct val="15000"/>
              </a:spcAft>
              <a:buChar char="••"/>
            </a:pPr>
            <a:r>
              <a:rPr lang="en-US" sz="1400" i="1" kern="1200" smtClean="0"/>
              <a:t>registering &amp; injecting</a:t>
            </a:r>
            <a:endParaRPr lang="en-US" sz="1400" kern="1200"/>
          </a:p>
        </p:txBody>
      </p:sp>
      <p:sp>
        <p:nvSpPr>
          <p:cNvPr id="26" name="Freeform 25"/>
          <p:cNvSpPr/>
          <p:nvPr/>
        </p:nvSpPr>
        <p:spPr>
          <a:xfrm>
            <a:off x="1352552" y="5364377"/>
            <a:ext cx="2194560" cy="610539"/>
          </a:xfrm>
          <a:custGeom>
            <a:avLst/>
            <a:gdLst>
              <a:gd name="connsiteX0" fmla="*/ 0 w 2194560"/>
              <a:gd name="connsiteY0" fmla="*/ 113065 h 678377"/>
              <a:gd name="connsiteX1" fmla="*/ 113065 w 2194560"/>
              <a:gd name="connsiteY1" fmla="*/ 0 h 678377"/>
              <a:gd name="connsiteX2" fmla="*/ 2081495 w 2194560"/>
              <a:gd name="connsiteY2" fmla="*/ 0 h 678377"/>
              <a:gd name="connsiteX3" fmla="*/ 2194560 w 2194560"/>
              <a:gd name="connsiteY3" fmla="*/ 113065 h 678377"/>
              <a:gd name="connsiteX4" fmla="*/ 2194560 w 2194560"/>
              <a:gd name="connsiteY4" fmla="*/ 565312 h 678377"/>
              <a:gd name="connsiteX5" fmla="*/ 2081495 w 2194560"/>
              <a:gd name="connsiteY5" fmla="*/ 678377 h 678377"/>
              <a:gd name="connsiteX6" fmla="*/ 113065 w 2194560"/>
              <a:gd name="connsiteY6" fmla="*/ 678377 h 678377"/>
              <a:gd name="connsiteX7" fmla="*/ 0 w 2194560"/>
              <a:gd name="connsiteY7" fmla="*/ 565312 h 678377"/>
              <a:gd name="connsiteX8" fmla="*/ 0 w 2194560"/>
              <a:gd name="connsiteY8" fmla="*/ 113065 h 678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94560" h="678377">
                <a:moveTo>
                  <a:pt x="0" y="113065"/>
                </a:moveTo>
                <a:cubicBezTo>
                  <a:pt x="0" y="50621"/>
                  <a:pt x="50621" y="0"/>
                  <a:pt x="113065" y="0"/>
                </a:cubicBezTo>
                <a:lnTo>
                  <a:pt x="2081495" y="0"/>
                </a:lnTo>
                <a:cubicBezTo>
                  <a:pt x="2143939" y="0"/>
                  <a:pt x="2194560" y="50621"/>
                  <a:pt x="2194560" y="113065"/>
                </a:cubicBezTo>
                <a:lnTo>
                  <a:pt x="2194560" y="565312"/>
                </a:lnTo>
                <a:cubicBezTo>
                  <a:pt x="2194560" y="627756"/>
                  <a:pt x="2143939" y="678377"/>
                  <a:pt x="2081495" y="678377"/>
                </a:cubicBezTo>
                <a:lnTo>
                  <a:pt x="113065" y="678377"/>
                </a:lnTo>
                <a:cubicBezTo>
                  <a:pt x="50621" y="678377"/>
                  <a:pt x="0" y="627756"/>
                  <a:pt x="0" y="565312"/>
                </a:cubicBezTo>
                <a:lnTo>
                  <a:pt x="0" y="113065"/>
                </a:lnTo>
                <a:close/>
              </a:path>
            </a:pathLst>
          </a:custGeom>
          <a:solidFill>
            <a:schemeClr val="tx1">
              <a:lumMod val="50000"/>
              <a:lumOff val="50000"/>
            </a:schemeClr>
          </a:solidFill>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05506" tIns="69311" rIns="105506" bIns="69311" numCol="1" spcCol="1270" anchor="ctr" anchorCtr="0">
            <a:noAutofit/>
          </a:bodyPr>
          <a:lstStyle/>
          <a:p>
            <a:pPr lvl="0" algn="ctr" defTabSz="844550" rtl="0">
              <a:lnSpc>
                <a:spcPct val="90000"/>
              </a:lnSpc>
              <a:spcBef>
                <a:spcPct val="0"/>
              </a:spcBef>
              <a:spcAft>
                <a:spcPct val="35000"/>
              </a:spcAft>
            </a:pPr>
            <a:r>
              <a:rPr lang="en-US" sz="1900" kern="1200" dirty="0" smtClean="0"/>
              <a:t>Model metadata Providers</a:t>
            </a:r>
            <a:endParaRPr lang="en-US" sz="1900" kern="1200" dirty="0"/>
          </a:p>
        </p:txBody>
      </p:sp>
    </p:spTree>
    <p:extLst>
      <p:ext uri="{BB962C8B-B14F-4D97-AF65-F5344CB8AC3E}">
        <p14:creationId xmlns:p14="http://schemas.microsoft.com/office/powerpoint/2010/main" val="2544329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500"/>
                                        <p:tgtEl>
                                          <p:spTgt spid="1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500"/>
                                        <p:tgtEl>
                                          <p:spTgt spid="16"/>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fade">
                                      <p:cBhvr>
                                        <p:cTn id="26" dur="500"/>
                                        <p:tgtEl>
                                          <p:spTgt spid="18"/>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fade">
                                      <p:cBhvr>
                                        <p:cTn id="31" dur="500"/>
                                        <p:tgtEl>
                                          <p:spTgt spid="19"/>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fade">
                                      <p:cBhvr>
                                        <p:cTn id="34" dur="500"/>
                                        <p:tgtEl>
                                          <p:spTgt spid="20"/>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21"/>
                                        </p:tgtEl>
                                        <p:attrNameLst>
                                          <p:attrName>style.visibility</p:attrName>
                                        </p:attrNameLst>
                                      </p:cBhvr>
                                      <p:to>
                                        <p:strVal val="visible"/>
                                      </p:to>
                                    </p:set>
                                    <p:animEffect transition="in" filter="fade">
                                      <p:cBhvr>
                                        <p:cTn id="39" dur="500"/>
                                        <p:tgtEl>
                                          <p:spTgt spid="21"/>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2"/>
                                        </p:tgtEl>
                                        <p:attrNameLst>
                                          <p:attrName>style.visibility</p:attrName>
                                        </p:attrNameLst>
                                      </p:cBhvr>
                                      <p:to>
                                        <p:strVal val="visible"/>
                                      </p:to>
                                    </p:set>
                                    <p:animEffect transition="in" filter="fade">
                                      <p:cBhvr>
                                        <p:cTn id="42" dur="500"/>
                                        <p:tgtEl>
                                          <p:spTgt spid="22"/>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23"/>
                                        </p:tgtEl>
                                        <p:attrNameLst>
                                          <p:attrName>style.visibility</p:attrName>
                                        </p:attrNameLst>
                                      </p:cBhvr>
                                      <p:to>
                                        <p:strVal val="visible"/>
                                      </p:to>
                                    </p:set>
                                    <p:animEffect transition="in" filter="fade">
                                      <p:cBhvr>
                                        <p:cTn id="47" dur="500"/>
                                        <p:tgtEl>
                                          <p:spTgt spid="23"/>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24"/>
                                        </p:tgtEl>
                                        <p:attrNameLst>
                                          <p:attrName>style.visibility</p:attrName>
                                        </p:attrNameLst>
                                      </p:cBhvr>
                                      <p:to>
                                        <p:strVal val="visible"/>
                                      </p:to>
                                    </p:set>
                                    <p:animEffect transition="in" filter="fade">
                                      <p:cBhvr>
                                        <p:cTn id="50" dur="500"/>
                                        <p:tgtEl>
                                          <p:spTgt spid="24"/>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25"/>
                                        </p:tgtEl>
                                        <p:attrNameLst>
                                          <p:attrName>style.visibility</p:attrName>
                                        </p:attrNameLst>
                                      </p:cBhvr>
                                      <p:to>
                                        <p:strVal val="visible"/>
                                      </p:to>
                                    </p:set>
                                    <p:animEffect transition="in" filter="fade">
                                      <p:cBhvr>
                                        <p:cTn id="55" dur="500"/>
                                        <p:tgtEl>
                                          <p:spTgt spid="25"/>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26"/>
                                        </p:tgtEl>
                                        <p:attrNameLst>
                                          <p:attrName>style.visibility</p:attrName>
                                        </p:attrNameLst>
                                      </p:cBhvr>
                                      <p:to>
                                        <p:strVal val="visible"/>
                                      </p:to>
                                    </p:set>
                                    <p:animEffect transition="in" filter="fade">
                                      <p:cBhvr>
                                        <p:cTn id="58"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3" grpId="0" animBg="1"/>
      <p:bldP spid="14" grpId="0" animBg="1"/>
      <p:bldP spid="15" grpId="0" animBg="1"/>
      <p:bldP spid="16" grpId="0" animBg="1"/>
      <p:bldP spid="18" grpId="0" animBg="1"/>
      <p:bldP spid="19" grpId="0" animBg="1"/>
      <p:bldP spid="20" grpId="0" animBg="1"/>
      <p:bldP spid="21" grpId="0" animBg="1"/>
      <p:bldP spid="22" grpId="0" animBg="1"/>
      <p:bldP spid="23" grpId="0" animBg="1"/>
      <p:bldP spid="24" grpId="0" animBg="1"/>
      <p:bldP spid="25" grpId="0" animBg="1"/>
      <p:bldP spid="26"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5"/>
          <p:cNvSpPr txBox="1">
            <a:spLocks/>
          </p:cNvSpPr>
          <p:nvPr/>
        </p:nvSpPr>
        <p:spPr bwMode="auto">
          <a:xfrm>
            <a:off x="481013" y="595313"/>
            <a:ext cx="8761413" cy="838200"/>
          </a:xfrm>
          <a:prstGeom prst="rect">
            <a:avLst/>
          </a:prstGeom>
          <a:noFill/>
          <a:ln w="9525">
            <a:noFill/>
            <a:miter lim="800000"/>
            <a:headEnd/>
            <a:tailEnd/>
          </a:ln>
        </p:spPr>
        <p:txBody>
          <a:bodyPr vert="horz" wrap="square" lIns="96646" tIns="48323" rIns="96646" bIns="48323" numCol="1" anchor="ctr" anchorCtr="0" compatLnSpc="1">
            <a:prstTxWarp prst="textNoShape">
              <a:avLst/>
            </a:prstTxWarp>
          </a:bodyPr>
          <a:lstStyle>
            <a:lvl1pPr algn="l" defTabSz="966788" rtl="0" eaLnBrk="1" fontAlgn="base" hangingPunct="1">
              <a:spcBef>
                <a:spcPct val="0"/>
              </a:spcBef>
              <a:spcAft>
                <a:spcPct val="0"/>
              </a:spcAft>
              <a:defRPr sz="3400">
                <a:solidFill>
                  <a:srgbClr val="0066CC"/>
                </a:solidFill>
                <a:latin typeface="+mj-lt"/>
                <a:ea typeface="+mj-ea"/>
                <a:cs typeface="+mj-cs"/>
              </a:defRPr>
            </a:lvl1pPr>
            <a:lvl2pPr algn="l" defTabSz="966788" rtl="0" eaLnBrk="1" fontAlgn="base" hangingPunct="1">
              <a:spcBef>
                <a:spcPct val="0"/>
              </a:spcBef>
              <a:spcAft>
                <a:spcPct val="0"/>
              </a:spcAft>
              <a:defRPr sz="3400">
                <a:solidFill>
                  <a:srgbClr val="0066CC"/>
                </a:solidFill>
                <a:latin typeface="Arial" charset="0"/>
              </a:defRPr>
            </a:lvl2pPr>
            <a:lvl3pPr algn="l" defTabSz="966788" rtl="0" eaLnBrk="1" fontAlgn="base" hangingPunct="1">
              <a:spcBef>
                <a:spcPct val="0"/>
              </a:spcBef>
              <a:spcAft>
                <a:spcPct val="0"/>
              </a:spcAft>
              <a:defRPr sz="3400">
                <a:solidFill>
                  <a:srgbClr val="0066CC"/>
                </a:solidFill>
                <a:latin typeface="Arial" charset="0"/>
              </a:defRPr>
            </a:lvl3pPr>
            <a:lvl4pPr algn="l" defTabSz="966788" rtl="0" eaLnBrk="1" fontAlgn="base" hangingPunct="1">
              <a:spcBef>
                <a:spcPct val="0"/>
              </a:spcBef>
              <a:spcAft>
                <a:spcPct val="0"/>
              </a:spcAft>
              <a:defRPr sz="3400">
                <a:solidFill>
                  <a:srgbClr val="0066CC"/>
                </a:solidFill>
                <a:latin typeface="Arial" charset="0"/>
              </a:defRPr>
            </a:lvl4pPr>
            <a:lvl5pPr algn="l" defTabSz="966788" rtl="0" eaLnBrk="1" fontAlgn="base" hangingPunct="1">
              <a:spcBef>
                <a:spcPct val="0"/>
              </a:spcBef>
              <a:spcAft>
                <a:spcPct val="0"/>
              </a:spcAft>
              <a:defRPr sz="3400">
                <a:solidFill>
                  <a:srgbClr val="0066CC"/>
                </a:solidFill>
                <a:latin typeface="Arial" charset="0"/>
              </a:defRPr>
            </a:lvl5pPr>
            <a:lvl6pPr marL="457200" algn="l" defTabSz="966788" rtl="0" eaLnBrk="1" fontAlgn="base" hangingPunct="1">
              <a:spcBef>
                <a:spcPct val="0"/>
              </a:spcBef>
              <a:spcAft>
                <a:spcPct val="0"/>
              </a:spcAft>
              <a:defRPr sz="3400">
                <a:solidFill>
                  <a:srgbClr val="0066CC"/>
                </a:solidFill>
                <a:latin typeface="Arial" charset="0"/>
              </a:defRPr>
            </a:lvl6pPr>
            <a:lvl7pPr marL="914400" algn="l" defTabSz="966788" rtl="0" eaLnBrk="1" fontAlgn="base" hangingPunct="1">
              <a:spcBef>
                <a:spcPct val="0"/>
              </a:spcBef>
              <a:spcAft>
                <a:spcPct val="0"/>
              </a:spcAft>
              <a:defRPr sz="3400">
                <a:solidFill>
                  <a:srgbClr val="0066CC"/>
                </a:solidFill>
                <a:latin typeface="Arial" charset="0"/>
              </a:defRPr>
            </a:lvl7pPr>
            <a:lvl8pPr marL="1371600" algn="l" defTabSz="966788" rtl="0" eaLnBrk="1" fontAlgn="base" hangingPunct="1">
              <a:spcBef>
                <a:spcPct val="0"/>
              </a:spcBef>
              <a:spcAft>
                <a:spcPct val="0"/>
              </a:spcAft>
              <a:defRPr sz="3400">
                <a:solidFill>
                  <a:srgbClr val="0066CC"/>
                </a:solidFill>
                <a:latin typeface="Arial" charset="0"/>
              </a:defRPr>
            </a:lvl8pPr>
            <a:lvl9pPr marL="1828800" algn="l" defTabSz="966788" rtl="0" eaLnBrk="1" fontAlgn="base" hangingPunct="1">
              <a:spcBef>
                <a:spcPct val="0"/>
              </a:spcBef>
              <a:spcAft>
                <a:spcPct val="0"/>
              </a:spcAft>
              <a:defRPr sz="3400">
                <a:solidFill>
                  <a:srgbClr val="0066CC"/>
                </a:solidFill>
                <a:latin typeface="Arial" charset="0"/>
              </a:defRPr>
            </a:lvl9pPr>
          </a:lstStyle>
          <a:p>
            <a:r>
              <a:rPr lang="en-US" dirty="0" smtClean="0">
                <a:solidFill>
                  <a:schemeClr val="accent2"/>
                </a:solidFill>
              </a:rPr>
              <a:t>Routing</a:t>
            </a:r>
            <a:endParaRPr lang="en-US" dirty="0">
              <a:solidFill>
                <a:schemeClr val="accent2"/>
              </a:solidFill>
            </a:endParaRPr>
          </a:p>
        </p:txBody>
      </p:sp>
      <p:sp>
        <p:nvSpPr>
          <p:cNvPr id="27" name="Rectangle 3"/>
          <p:cNvSpPr txBox="1">
            <a:spLocks noChangeArrowheads="1"/>
          </p:cNvSpPr>
          <p:nvPr/>
        </p:nvSpPr>
        <p:spPr bwMode="auto">
          <a:xfrm>
            <a:off x="900113" y="1484313"/>
            <a:ext cx="8159750" cy="4770437"/>
          </a:xfrm>
          <a:prstGeom prst="rect">
            <a:avLst/>
          </a:prstGeom>
          <a:noFill/>
          <a:ln w="9525">
            <a:noFill/>
            <a:miter lim="800000"/>
            <a:headEnd/>
            <a:tailEnd/>
          </a:ln>
        </p:spPr>
        <p:txBody>
          <a:bodyPr vert="horz" wrap="square" lIns="96646" tIns="48323" rIns="96646" bIns="48323" numCol="1" anchor="t" anchorCtr="0" compatLnSpc="1">
            <a:prstTxWarp prst="textNoShape">
              <a:avLst/>
            </a:prstTxWarp>
          </a:bodyPr>
          <a:lstStyle>
            <a:lvl1pPr marL="363538" indent="-363538" algn="l" defTabSz="966788" rtl="0" eaLnBrk="1" fontAlgn="base" hangingPunct="1">
              <a:spcBef>
                <a:spcPct val="20000"/>
              </a:spcBef>
              <a:spcAft>
                <a:spcPct val="0"/>
              </a:spcAft>
              <a:buChar char="•"/>
              <a:defRPr sz="2900">
                <a:solidFill>
                  <a:schemeClr val="tx1"/>
                </a:solidFill>
                <a:latin typeface="+mn-lt"/>
                <a:ea typeface="+mn-ea"/>
                <a:cs typeface="+mn-cs"/>
              </a:defRPr>
            </a:lvl1pPr>
            <a:lvl2pPr marL="784225" indent="-301625" algn="l" defTabSz="966788" rtl="0" eaLnBrk="1" fontAlgn="base" hangingPunct="1">
              <a:spcBef>
                <a:spcPct val="20000"/>
              </a:spcBef>
              <a:spcAft>
                <a:spcPct val="0"/>
              </a:spcAft>
              <a:buChar char="–"/>
              <a:defRPr sz="2600">
                <a:solidFill>
                  <a:schemeClr val="tx1"/>
                </a:solidFill>
                <a:latin typeface="+mn-lt"/>
              </a:defRPr>
            </a:lvl2pPr>
            <a:lvl3pPr marL="1208088" indent="-241300" algn="l" defTabSz="966788" rtl="0" eaLnBrk="1" fontAlgn="base" hangingPunct="1">
              <a:spcBef>
                <a:spcPct val="20000"/>
              </a:spcBef>
              <a:spcAft>
                <a:spcPct val="0"/>
              </a:spcAft>
              <a:buChar char="•"/>
              <a:defRPr sz="2100">
                <a:solidFill>
                  <a:schemeClr val="tx1"/>
                </a:solidFill>
                <a:latin typeface="+mn-lt"/>
              </a:defRPr>
            </a:lvl3pPr>
            <a:lvl4pPr marL="1689100" indent="-238125" algn="l" defTabSz="966788" rtl="0" eaLnBrk="1" fontAlgn="base" hangingPunct="1">
              <a:spcBef>
                <a:spcPct val="20000"/>
              </a:spcBef>
              <a:spcAft>
                <a:spcPct val="0"/>
              </a:spcAft>
              <a:buChar char="–"/>
              <a:defRPr sz="2100">
                <a:solidFill>
                  <a:schemeClr val="tx1"/>
                </a:solidFill>
                <a:latin typeface="+mn-lt"/>
              </a:defRPr>
            </a:lvl4pPr>
            <a:lvl5pPr marL="2174875" indent="-241300" algn="l" defTabSz="966788" rtl="0" eaLnBrk="1" fontAlgn="base" hangingPunct="1">
              <a:spcBef>
                <a:spcPct val="20000"/>
              </a:spcBef>
              <a:spcAft>
                <a:spcPct val="0"/>
              </a:spcAft>
              <a:buChar char="»"/>
              <a:defRPr sz="2100">
                <a:solidFill>
                  <a:schemeClr val="tx1"/>
                </a:solidFill>
                <a:latin typeface="+mn-lt"/>
              </a:defRPr>
            </a:lvl5pPr>
            <a:lvl6pPr marL="2632075" indent="-241300" algn="l" defTabSz="966788" rtl="0" eaLnBrk="1" fontAlgn="base" hangingPunct="1">
              <a:spcBef>
                <a:spcPct val="20000"/>
              </a:spcBef>
              <a:spcAft>
                <a:spcPct val="0"/>
              </a:spcAft>
              <a:buChar char="»"/>
              <a:defRPr sz="2100">
                <a:solidFill>
                  <a:schemeClr val="tx1"/>
                </a:solidFill>
                <a:latin typeface="+mn-lt"/>
              </a:defRPr>
            </a:lvl6pPr>
            <a:lvl7pPr marL="3089275" indent="-241300" algn="l" defTabSz="966788" rtl="0" eaLnBrk="1" fontAlgn="base" hangingPunct="1">
              <a:spcBef>
                <a:spcPct val="20000"/>
              </a:spcBef>
              <a:spcAft>
                <a:spcPct val="0"/>
              </a:spcAft>
              <a:buChar char="»"/>
              <a:defRPr sz="2100">
                <a:solidFill>
                  <a:schemeClr val="tx1"/>
                </a:solidFill>
                <a:latin typeface="+mn-lt"/>
              </a:defRPr>
            </a:lvl7pPr>
            <a:lvl8pPr marL="3546475" indent="-241300" algn="l" defTabSz="966788" rtl="0" eaLnBrk="1" fontAlgn="base" hangingPunct="1">
              <a:spcBef>
                <a:spcPct val="20000"/>
              </a:spcBef>
              <a:spcAft>
                <a:spcPct val="0"/>
              </a:spcAft>
              <a:buChar char="»"/>
              <a:defRPr sz="2100">
                <a:solidFill>
                  <a:schemeClr val="tx1"/>
                </a:solidFill>
                <a:latin typeface="+mn-lt"/>
              </a:defRPr>
            </a:lvl8pPr>
            <a:lvl9pPr marL="4003675" indent="-241300" algn="l" defTabSz="966788" rtl="0" eaLnBrk="1" fontAlgn="base" hangingPunct="1">
              <a:spcBef>
                <a:spcPct val="20000"/>
              </a:spcBef>
              <a:spcAft>
                <a:spcPct val="0"/>
              </a:spcAft>
              <a:buChar char="»"/>
              <a:defRPr sz="2100">
                <a:solidFill>
                  <a:schemeClr val="tx1"/>
                </a:solidFill>
                <a:latin typeface="+mn-lt"/>
              </a:defRPr>
            </a:lvl9pPr>
          </a:lstStyle>
          <a:p>
            <a:r>
              <a:rPr lang="en-US" sz="2400" dirty="0" smtClean="0"/>
              <a:t>Handles the incoming request</a:t>
            </a:r>
          </a:p>
          <a:p>
            <a:r>
              <a:rPr lang="en-US" sz="2400" dirty="0" smtClean="0"/>
              <a:t>Maps to controller and action</a:t>
            </a:r>
            <a:endParaRPr lang="en-US" sz="2400" dirty="0"/>
          </a:p>
          <a:p>
            <a:r>
              <a:rPr lang="en-US" sz="2400" dirty="0" smtClean="0"/>
              <a:t>Can get crazy complex</a:t>
            </a:r>
            <a:endParaRPr lang="en-US" sz="2100" dirty="0" smtClean="0"/>
          </a:p>
          <a:p>
            <a:pPr lvl="1"/>
            <a:endParaRPr lang="en-US" sz="2100" dirty="0" smtClean="0"/>
          </a:p>
          <a:p>
            <a:pPr lvl="1"/>
            <a:endParaRPr lang="en-US" sz="2100" dirty="0" smtClean="0"/>
          </a:p>
        </p:txBody>
      </p:sp>
      <p:pic>
        <p:nvPicPr>
          <p:cNvPr id="2" name="Picture 2" descr="http://ciscorouting.com/routing_engin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8734" y="3098799"/>
            <a:ext cx="4331129" cy="2949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1889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5"/>
          <p:cNvSpPr txBox="1">
            <a:spLocks/>
          </p:cNvSpPr>
          <p:nvPr/>
        </p:nvSpPr>
        <p:spPr bwMode="auto">
          <a:xfrm>
            <a:off x="481013" y="595313"/>
            <a:ext cx="8761413" cy="838200"/>
          </a:xfrm>
          <a:prstGeom prst="rect">
            <a:avLst/>
          </a:prstGeom>
          <a:noFill/>
          <a:ln w="9525">
            <a:noFill/>
            <a:miter lim="800000"/>
            <a:headEnd/>
            <a:tailEnd/>
          </a:ln>
        </p:spPr>
        <p:txBody>
          <a:bodyPr vert="horz" wrap="square" lIns="96646" tIns="48323" rIns="96646" bIns="48323" numCol="1" anchor="ctr" anchorCtr="0" compatLnSpc="1">
            <a:prstTxWarp prst="textNoShape">
              <a:avLst/>
            </a:prstTxWarp>
          </a:bodyPr>
          <a:lstStyle>
            <a:lvl1pPr algn="l" defTabSz="966788" rtl="0" eaLnBrk="1" fontAlgn="base" hangingPunct="1">
              <a:spcBef>
                <a:spcPct val="0"/>
              </a:spcBef>
              <a:spcAft>
                <a:spcPct val="0"/>
              </a:spcAft>
              <a:defRPr sz="3400">
                <a:solidFill>
                  <a:srgbClr val="0066CC"/>
                </a:solidFill>
                <a:latin typeface="+mj-lt"/>
                <a:ea typeface="+mj-ea"/>
                <a:cs typeface="+mj-cs"/>
              </a:defRPr>
            </a:lvl1pPr>
            <a:lvl2pPr algn="l" defTabSz="966788" rtl="0" eaLnBrk="1" fontAlgn="base" hangingPunct="1">
              <a:spcBef>
                <a:spcPct val="0"/>
              </a:spcBef>
              <a:spcAft>
                <a:spcPct val="0"/>
              </a:spcAft>
              <a:defRPr sz="3400">
                <a:solidFill>
                  <a:srgbClr val="0066CC"/>
                </a:solidFill>
                <a:latin typeface="Arial" charset="0"/>
              </a:defRPr>
            </a:lvl2pPr>
            <a:lvl3pPr algn="l" defTabSz="966788" rtl="0" eaLnBrk="1" fontAlgn="base" hangingPunct="1">
              <a:spcBef>
                <a:spcPct val="0"/>
              </a:spcBef>
              <a:spcAft>
                <a:spcPct val="0"/>
              </a:spcAft>
              <a:defRPr sz="3400">
                <a:solidFill>
                  <a:srgbClr val="0066CC"/>
                </a:solidFill>
                <a:latin typeface="Arial" charset="0"/>
              </a:defRPr>
            </a:lvl3pPr>
            <a:lvl4pPr algn="l" defTabSz="966788" rtl="0" eaLnBrk="1" fontAlgn="base" hangingPunct="1">
              <a:spcBef>
                <a:spcPct val="0"/>
              </a:spcBef>
              <a:spcAft>
                <a:spcPct val="0"/>
              </a:spcAft>
              <a:defRPr sz="3400">
                <a:solidFill>
                  <a:srgbClr val="0066CC"/>
                </a:solidFill>
                <a:latin typeface="Arial" charset="0"/>
              </a:defRPr>
            </a:lvl4pPr>
            <a:lvl5pPr algn="l" defTabSz="966788" rtl="0" eaLnBrk="1" fontAlgn="base" hangingPunct="1">
              <a:spcBef>
                <a:spcPct val="0"/>
              </a:spcBef>
              <a:spcAft>
                <a:spcPct val="0"/>
              </a:spcAft>
              <a:defRPr sz="3400">
                <a:solidFill>
                  <a:srgbClr val="0066CC"/>
                </a:solidFill>
                <a:latin typeface="Arial" charset="0"/>
              </a:defRPr>
            </a:lvl5pPr>
            <a:lvl6pPr marL="457200" algn="l" defTabSz="966788" rtl="0" eaLnBrk="1" fontAlgn="base" hangingPunct="1">
              <a:spcBef>
                <a:spcPct val="0"/>
              </a:spcBef>
              <a:spcAft>
                <a:spcPct val="0"/>
              </a:spcAft>
              <a:defRPr sz="3400">
                <a:solidFill>
                  <a:srgbClr val="0066CC"/>
                </a:solidFill>
                <a:latin typeface="Arial" charset="0"/>
              </a:defRPr>
            </a:lvl6pPr>
            <a:lvl7pPr marL="914400" algn="l" defTabSz="966788" rtl="0" eaLnBrk="1" fontAlgn="base" hangingPunct="1">
              <a:spcBef>
                <a:spcPct val="0"/>
              </a:spcBef>
              <a:spcAft>
                <a:spcPct val="0"/>
              </a:spcAft>
              <a:defRPr sz="3400">
                <a:solidFill>
                  <a:srgbClr val="0066CC"/>
                </a:solidFill>
                <a:latin typeface="Arial" charset="0"/>
              </a:defRPr>
            </a:lvl7pPr>
            <a:lvl8pPr marL="1371600" algn="l" defTabSz="966788" rtl="0" eaLnBrk="1" fontAlgn="base" hangingPunct="1">
              <a:spcBef>
                <a:spcPct val="0"/>
              </a:spcBef>
              <a:spcAft>
                <a:spcPct val="0"/>
              </a:spcAft>
              <a:defRPr sz="3400">
                <a:solidFill>
                  <a:srgbClr val="0066CC"/>
                </a:solidFill>
                <a:latin typeface="Arial" charset="0"/>
              </a:defRPr>
            </a:lvl8pPr>
            <a:lvl9pPr marL="1828800" algn="l" defTabSz="966788" rtl="0" eaLnBrk="1" fontAlgn="base" hangingPunct="1">
              <a:spcBef>
                <a:spcPct val="0"/>
              </a:spcBef>
              <a:spcAft>
                <a:spcPct val="0"/>
              </a:spcAft>
              <a:defRPr sz="3400">
                <a:solidFill>
                  <a:srgbClr val="0066CC"/>
                </a:solidFill>
                <a:latin typeface="Arial" charset="0"/>
              </a:defRPr>
            </a:lvl9pPr>
          </a:lstStyle>
          <a:p>
            <a:r>
              <a:rPr lang="en-US" dirty="0" smtClean="0">
                <a:solidFill>
                  <a:schemeClr val="accent2"/>
                </a:solidFill>
              </a:rPr>
              <a:t>Demo: Testing your Routes</a:t>
            </a:r>
            <a:endParaRPr lang="en-US" dirty="0">
              <a:solidFill>
                <a:schemeClr val="accent2"/>
              </a:solidFill>
            </a:endParaRPr>
          </a:p>
        </p:txBody>
      </p:sp>
      <p:pic>
        <p:nvPicPr>
          <p:cNvPr id="3074" name="Picture 2" descr="jap monke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55769" y="1685923"/>
            <a:ext cx="5211900" cy="44815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9374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074"/>
                                        </p:tgtEl>
                                        <p:attrNameLst>
                                          <p:attrName>style.visibility</p:attrName>
                                        </p:attrNameLst>
                                      </p:cBhvr>
                                      <p:to>
                                        <p:strVal val="visible"/>
                                      </p:to>
                                    </p:set>
                                    <p:animEffect transition="in" filter="fade">
                                      <p:cBhvr>
                                        <p:cTn id="7" dur="500"/>
                                        <p:tgtEl>
                                          <p:spTgt spid="30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5"/>
          <p:cNvSpPr txBox="1">
            <a:spLocks/>
          </p:cNvSpPr>
          <p:nvPr/>
        </p:nvSpPr>
        <p:spPr bwMode="auto">
          <a:xfrm>
            <a:off x="481013" y="595313"/>
            <a:ext cx="8761413" cy="838200"/>
          </a:xfrm>
          <a:prstGeom prst="rect">
            <a:avLst/>
          </a:prstGeom>
          <a:noFill/>
          <a:ln w="9525">
            <a:noFill/>
            <a:miter lim="800000"/>
            <a:headEnd/>
            <a:tailEnd/>
          </a:ln>
        </p:spPr>
        <p:txBody>
          <a:bodyPr vert="horz" wrap="square" lIns="96646" tIns="48323" rIns="96646" bIns="48323" numCol="1" anchor="ctr" anchorCtr="0" compatLnSpc="1">
            <a:prstTxWarp prst="textNoShape">
              <a:avLst/>
            </a:prstTxWarp>
          </a:bodyPr>
          <a:lstStyle>
            <a:lvl1pPr algn="l" defTabSz="966788" rtl="0" eaLnBrk="1" fontAlgn="base" hangingPunct="1">
              <a:spcBef>
                <a:spcPct val="0"/>
              </a:spcBef>
              <a:spcAft>
                <a:spcPct val="0"/>
              </a:spcAft>
              <a:defRPr sz="3400">
                <a:solidFill>
                  <a:srgbClr val="0066CC"/>
                </a:solidFill>
                <a:latin typeface="+mj-lt"/>
                <a:ea typeface="+mj-ea"/>
                <a:cs typeface="+mj-cs"/>
              </a:defRPr>
            </a:lvl1pPr>
            <a:lvl2pPr algn="l" defTabSz="966788" rtl="0" eaLnBrk="1" fontAlgn="base" hangingPunct="1">
              <a:spcBef>
                <a:spcPct val="0"/>
              </a:spcBef>
              <a:spcAft>
                <a:spcPct val="0"/>
              </a:spcAft>
              <a:defRPr sz="3400">
                <a:solidFill>
                  <a:srgbClr val="0066CC"/>
                </a:solidFill>
                <a:latin typeface="Arial" charset="0"/>
              </a:defRPr>
            </a:lvl2pPr>
            <a:lvl3pPr algn="l" defTabSz="966788" rtl="0" eaLnBrk="1" fontAlgn="base" hangingPunct="1">
              <a:spcBef>
                <a:spcPct val="0"/>
              </a:spcBef>
              <a:spcAft>
                <a:spcPct val="0"/>
              </a:spcAft>
              <a:defRPr sz="3400">
                <a:solidFill>
                  <a:srgbClr val="0066CC"/>
                </a:solidFill>
                <a:latin typeface="Arial" charset="0"/>
              </a:defRPr>
            </a:lvl3pPr>
            <a:lvl4pPr algn="l" defTabSz="966788" rtl="0" eaLnBrk="1" fontAlgn="base" hangingPunct="1">
              <a:spcBef>
                <a:spcPct val="0"/>
              </a:spcBef>
              <a:spcAft>
                <a:spcPct val="0"/>
              </a:spcAft>
              <a:defRPr sz="3400">
                <a:solidFill>
                  <a:srgbClr val="0066CC"/>
                </a:solidFill>
                <a:latin typeface="Arial" charset="0"/>
              </a:defRPr>
            </a:lvl4pPr>
            <a:lvl5pPr algn="l" defTabSz="966788" rtl="0" eaLnBrk="1" fontAlgn="base" hangingPunct="1">
              <a:spcBef>
                <a:spcPct val="0"/>
              </a:spcBef>
              <a:spcAft>
                <a:spcPct val="0"/>
              </a:spcAft>
              <a:defRPr sz="3400">
                <a:solidFill>
                  <a:srgbClr val="0066CC"/>
                </a:solidFill>
                <a:latin typeface="Arial" charset="0"/>
              </a:defRPr>
            </a:lvl5pPr>
            <a:lvl6pPr marL="457200" algn="l" defTabSz="966788" rtl="0" eaLnBrk="1" fontAlgn="base" hangingPunct="1">
              <a:spcBef>
                <a:spcPct val="0"/>
              </a:spcBef>
              <a:spcAft>
                <a:spcPct val="0"/>
              </a:spcAft>
              <a:defRPr sz="3400">
                <a:solidFill>
                  <a:srgbClr val="0066CC"/>
                </a:solidFill>
                <a:latin typeface="Arial" charset="0"/>
              </a:defRPr>
            </a:lvl6pPr>
            <a:lvl7pPr marL="914400" algn="l" defTabSz="966788" rtl="0" eaLnBrk="1" fontAlgn="base" hangingPunct="1">
              <a:spcBef>
                <a:spcPct val="0"/>
              </a:spcBef>
              <a:spcAft>
                <a:spcPct val="0"/>
              </a:spcAft>
              <a:defRPr sz="3400">
                <a:solidFill>
                  <a:srgbClr val="0066CC"/>
                </a:solidFill>
                <a:latin typeface="Arial" charset="0"/>
              </a:defRPr>
            </a:lvl7pPr>
            <a:lvl8pPr marL="1371600" algn="l" defTabSz="966788" rtl="0" eaLnBrk="1" fontAlgn="base" hangingPunct="1">
              <a:spcBef>
                <a:spcPct val="0"/>
              </a:spcBef>
              <a:spcAft>
                <a:spcPct val="0"/>
              </a:spcAft>
              <a:defRPr sz="3400">
                <a:solidFill>
                  <a:srgbClr val="0066CC"/>
                </a:solidFill>
                <a:latin typeface="Arial" charset="0"/>
              </a:defRPr>
            </a:lvl8pPr>
            <a:lvl9pPr marL="1828800" algn="l" defTabSz="966788" rtl="0" eaLnBrk="1" fontAlgn="base" hangingPunct="1">
              <a:spcBef>
                <a:spcPct val="0"/>
              </a:spcBef>
              <a:spcAft>
                <a:spcPct val="0"/>
              </a:spcAft>
              <a:defRPr sz="3400">
                <a:solidFill>
                  <a:srgbClr val="0066CC"/>
                </a:solidFill>
                <a:latin typeface="Arial" charset="0"/>
              </a:defRPr>
            </a:lvl9pPr>
          </a:lstStyle>
          <a:p>
            <a:r>
              <a:rPr lang="en-US" dirty="0" smtClean="0">
                <a:solidFill>
                  <a:schemeClr val="accent2"/>
                </a:solidFill>
              </a:rPr>
              <a:t>Controller</a:t>
            </a:r>
            <a:endParaRPr lang="en-US" dirty="0">
              <a:solidFill>
                <a:schemeClr val="accent2"/>
              </a:solidFill>
            </a:endParaRPr>
          </a:p>
        </p:txBody>
      </p:sp>
      <p:sp>
        <p:nvSpPr>
          <p:cNvPr id="27" name="Rectangle 3"/>
          <p:cNvSpPr txBox="1">
            <a:spLocks noChangeArrowheads="1"/>
          </p:cNvSpPr>
          <p:nvPr/>
        </p:nvSpPr>
        <p:spPr bwMode="auto">
          <a:xfrm>
            <a:off x="900113" y="1484313"/>
            <a:ext cx="8159750" cy="4770437"/>
          </a:xfrm>
          <a:prstGeom prst="rect">
            <a:avLst/>
          </a:prstGeom>
          <a:noFill/>
          <a:ln w="9525">
            <a:noFill/>
            <a:miter lim="800000"/>
            <a:headEnd/>
            <a:tailEnd/>
          </a:ln>
        </p:spPr>
        <p:txBody>
          <a:bodyPr vert="horz" wrap="square" lIns="96646" tIns="48323" rIns="96646" bIns="48323" numCol="1" anchor="t" anchorCtr="0" compatLnSpc="1">
            <a:prstTxWarp prst="textNoShape">
              <a:avLst/>
            </a:prstTxWarp>
          </a:bodyPr>
          <a:lstStyle>
            <a:lvl1pPr marL="363538" indent="-363538" algn="l" defTabSz="966788" rtl="0" eaLnBrk="1" fontAlgn="base" hangingPunct="1">
              <a:spcBef>
                <a:spcPct val="20000"/>
              </a:spcBef>
              <a:spcAft>
                <a:spcPct val="0"/>
              </a:spcAft>
              <a:buChar char="•"/>
              <a:defRPr sz="2900">
                <a:solidFill>
                  <a:schemeClr val="tx1"/>
                </a:solidFill>
                <a:latin typeface="+mn-lt"/>
                <a:ea typeface="+mn-ea"/>
                <a:cs typeface="+mn-cs"/>
              </a:defRPr>
            </a:lvl1pPr>
            <a:lvl2pPr marL="784225" indent="-301625" algn="l" defTabSz="966788" rtl="0" eaLnBrk="1" fontAlgn="base" hangingPunct="1">
              <a:spcBef>
                <a:spcPct val="20000"/>
              </a:spcBef>
              <a:spcAft>
                <a:spcPct val="0"/>
              </a:spcAft>
              <a:buChar char="–"/>
              <a:defRPr sz="2600">
                <a:solidFill>
                  <a:schemeClr val="tx1"/>
                </a:solidFill>
                <a:latin typeface="+mn-lt"/>
              </a:defRPr>
            </a:lvl2pPr>
            <a:lvl3pPr marL="1208088" indent="-241300" algn="l" defTabSz="966788" rtl="0" eaLnBrk="1" fontAlgn="base" hangingPunct="1">
              <a:spcBef>
                <a:spcPct val="20000"/>
              </a:spcBef>
              <a:spcAft>
                <a:spcPct val="0"/>
              </a:spcAft>
              <a:buChar char="•"/>
              <a:defRPr sz="2100">
                <a:solidFill>
                  <a:schemeClr val="tx1"/>
                </a:solidFill>
                <a:latin typeface="+mn-lt"/>
              </a:defRPr>
            </a:lvl3pPr>
            <a:lvl4pPr marL="1689100" indent="-238125" algn="l" defTabSz="966788" rtl="0" eaLnBrk="1" fontAlgn="base" hangingPunct="1">
              <a:spcBef>
                <a:spcPct val="20000"/>
              </a:spcBef>
              <a:spcAft>
                <a:spcPct val="0"/>
              </a:spcAft>
              <a:buChar char="–"/>
              <a:defRPr sz="2100">
                <a:solidFill>
                  <a:schemeClr val="tx1"/>
                </a:solidFill>
                <a:latin typeface="+mn-lt"/>
              </a:defRPr>
            </a:lvl4pPr>
            <a:lvl5pPr marL="2174875" indent="-241300" algn="l" defTabSz="966788" rtl="0" eaLnBrk="1" fontAlgn="base" hangingPunct="1">
              <a:spcBef>
                <a:spcPct val="20000"/>
              </a:spcBef>
              <a:spcAft>
                <a:spcPct val="0"/>
              </a:spcAft>
              <a:buChar char="»"/>
              <a:defRPr sz="2100">
                <a:solidFill>
                  <a:schemeClr val="tx1"/>
                </a:solidFill>
                <a:latin typeface="+mn-lt"/>
              </a:defRPr>
            </a:lvl5pPr>
            <a:lvl6pPr marL="2632075" indent="-241300" algn="l" defTabSz="966788" rtl="0" eaLnBrk="1" fontAlgn="base" hangingPunct="1">
              <a:spcBef>
                <a:spcPct val="20000"/>
              </a:spcBef>
              <a:spcAft>
                <a:spcPct val="0"/>
              </a:spcAft>
              <a:buChar char="»"/>
              <a:defRPr sz="2100">
                <a:solidFill>
                  <a:schemeClr val="tx1"/>
                </a:solidFill>
                <a:latin typeface="+mn-lt"/>
              </a:defRPr>
            </a:lvl6pPr>
            <a:lvl7pPr marL="3089275" indent="-241300" algn="l" defTabSz="966788" rtl="0" eaLnBrk="1" fontAlgn="base" hangingPunct="1">
              <a:spcBef>
                <a:spcPct val="20000"/>
              </a:spcBef>
              <a:spcAft>
                <a:spcPct val="0"/>
              </a:spcAft>
              <a:buChar char="»"/>
              <a:defRPr sz="2100">
                <a:solidFill>
                  <a:schemeClr val="tx1"/>
                </a:solidFill>
                <a:latin typeface="+mn-lt"/>
              </a:defRPr>
            </a:lvl7pPr>
            <a:lvl8pPr marL="3546475" indent="-241300" algn="l" defTabSz="966788" rtl="0" eaLnBrk="1" fontAlgn="base" hangingPunct="1">
              <a:spcBef>
                <a:spcPct val="20000"/>
              </a:spcBef>
              <a:spcAft>
                <a:spcPct val="0"/>
              </a:spcAft>
              <a:buChar char="»"/>
              <a:defRPr sz="2100">
                <a:solidFill>
                  <a:schemeClr val="tx1"/>
                </a:solidFill>
                <a:latin typeface="+mn-lt"/>
              </a:defRPr>
            </a:lvl8pPr>
            <a:lvl9pPr marL="4003675" indent="-241300" algn="l" defTabSz="966788" rtl="0" eaLnBrk="1" fontAlgn="base" hangingPunct="1">
              <a:spcBef>
                <a:spcPct val="20000"/>
              </a:spcBef>
              <a:spcAft>
                <a:spcPct val="0"/>
              </a:spcAft>
              <a:buChar char="»"/>
              <a:defRPr sz="2100">
                <a:solidFill>
                  <a:schemeClr val="tx1"/>
                </a:solidFill>
                <a:latin typeface="+mn-lt"/>
              </a:defRPr>
            </a:lvl9pPr>
          </a:lstStyle>
          <a:p>
            <a:r>
              <a:rPr lang="en-US" sz="2400" dirty="0" smtClean="0"/>
              <a:t>Thin and light weight</a:t>
            </a:r>
          </a:p>
          <a:p>
            <a:r>
              <a:rPr lang="en-US" sz="2400" dirty="0" smtClean="0"/>
              <a:t>Loosely coupled</a:t>
            </a:r>
            <a:endParaRPr lang="en-US" sz="2400" dirty="0"/>
          </a:p>
          <a:p>
            <a:r>
              <a:rPr lang="en-US" sz="2400" dirty="0" smtClean="0"/>
              <a:t>Things to test:</a:t>
            </a:r>
          </a:p>
          <a:p>
            <a:pPr lvl="1"/>
            <a:r>
              <a:rPr lang="en-US" sz="2100" dirty="0" smtClean="0"/>
              <a:t>Takes correct action</a:t>
            </a:r>
          </a:p>
          <a:p>
            <a:pPr lvl="1"/>
            <a:r>
              <a:rPr lang="en-US" sz="2100" dirty="0" smtClean="0"/>
              <a:t>Includes the right stuff</a:t>
            </a:r>
          </a:p>
          <a:p>
            <a:pPr lvl="1"/>
            <a:endParaRPr lang="en-US" sz="2100" dirty="0" smtClean="0"/>
          </a:p>
          <a:p>
            <a:pPr lvl="1"/>
            <a:endParaRPr lang="en-US" sz="2100" dirty="0" smtClean="0"/>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47796" y="3076575"/>
            <a:ext cx="2505075" cy="2686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18787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098"/>
                                        </p:tgtEl>
                                        <p:attrNameLst>
                                          <p:attrName>style.visibility</p:attrName>
                                        </p:attrNameLst>
                                      </p:cBhvr>
                                      <p:to>
                                        <p:strVal val="visible"/>
                                      </p:to>
                                    </p:set>
                                    <p:animEffect transition="in" filter="fade">
                                      <p:cBhvr>
                                        <p:cTn id="7" dur="500"/>
                                        <p:tgtEl>
                                          <p:spTgt spid="40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5"/>
          <p:cNvSpPr txBox="1">
            <a:spLocks/>
          </p:cNvSpPr>
          <p:nvPr/>
        </p:nvSpPr>
        <p:spPr bwMode="auto">
          <a:xfrm>
            <a:off x="481013" y="595313"/>
            <a:ext cx="8761413" cy="838200"/>
          </a:xfrm>
          <a:prstGeom prst="rect">
            <a:avLst/>
          </a:prstGeom>
          <a:noFill/>
          <a:ln w="9525">
            <a:noFill/>
            <a:miter lim="800000"/>
            <a:headEnd/>
            <a:tailEnd/>
          </a:ln>
        </p:spPr>
        <p:txBody>
          <a:bodyPr vert="horz" wrap="square" lIns="96646" tIns="48323" rIns="96646" bIns="48323" numCol="1" anchor="ctr" anchorCtr="0" compatLnSpc="1">
            <a:prstTxWarp prst="textNoShape">
              <a:avLst/>
            </a:prstTxWarp>
          </a:bodyPr>
          <a:lstStyle>
            <a:lvl1pPr algn="l" defTabSz="966788" rtl="0" eaLnBrk="1" fontAlgn="base" hangingPunct="1">
              <a:spcBef>
                <a:spcPct val="0"/>
              </a:spcBef>
              <a:spcAft>
                <a:spcPct val="0"/>
              </a:spcAft>
              <a:defRPr sz="3400">
                <a:solidFill>
                  <a:srgbClr val="0066CC"/>
                </a:solidFill>
                <a:latin typeface="+mj-lt"/>
                <a:ea typeface="+mj-ea"/>
                <a:cs typeface="+mj-cs"/>
              </a:defRPr>
            </a:lvl1pPr>
            <a:lvl2pPr algn="l" defTabSz="966788" rtl="0" eaLnBrk="1" fontAlgn="base" hangingPunct="1">
              <a:spcBef>
                <a:spcPct val="0"/>
              </a:spcBef>
              <a:spcAft>
                <a:spcPct val="0"/>
              </a:spcAft>
              <a:defRPr sz="3400">
                <a:solidFill>
                  <a:srgbClr val="0066CC"/>
                </a:solidFill>
                <a:latin typeface="Arial" charset="0"/>
              </a:defRPr>
            </a:lvl2pPr>
            <a:lvl3pPr algn="l" defTabSz="966788" rtl="0" eaLnBrk="1" fontAlgn="base" hangingPunct="1">
              <a:spcBef>
                <a:spcPct val="0"/>
              </a:spcBef>
              <a:spcAft>
                <a:spcPct val="0"/>
              </a:spcAft>
              <a:defRPr sz="3400">
                <a:solidFill>
                  <a:srgbClr val="0066CC"/>
                </a:solidFill>
                <a:latin typeface="Arial" charset="0"/>
              </a:defRPr>
            </a:lvl3pPr>
            <a:lvl4pPr algn="l" defTabSz="966788" rtl="0" eaLnBrk="1" fontAlgn="base" hangingPunct="1">
              <a:spcBef>
                <a:spcPct val="0"/>
              </a:spcBef>
              <a:spcAft>
                <a:spcPct val="0"/>
              </a:spcAft>
              <a:defRPr sz="3400">
                <a:solidFill>
                  <a:srgbClr val="0066CC"/>
                </a:solidFill>
                <a:latin typeface="Arial" charset="0"/>
              </a:defRPr>
            </a:lvl4pPr>
            <a:lvl5pPr algn="l" defTabSz="966788" rtl="0" eaLnBrk="1" fontAlgn="base" hangingPunct="1">
              <a:spcBef>
                <a:spcPct val="0"/>
              </a:spcBef>
              <a:spcAft>
                <a:spcPct val="0"/>
              </a:spcAft>
              <a:defRPr sz="3400">
                <a:solidFill>
                  <a:srgbClr val="0066CC"/>
                </a:solidFill>
                <a:latin typeface="Arial" charset="0"/>
              </a:defRPr>
            </a:lvl5pPr>
            <a:lvl6pPr marL="457200" algn="l" defTabSz="966788" rtl="0" eaLnBrk="1" fontAlgn="base" hangingPunct="1">
              <a:spcBef>
                <a:spcPct val="0"/>
              </a:spcBef>
              <a:spcAft>
                <a:spcPct val="0"/>
              </a:spcAft>
              <a:defRPr sz="3400">
                <a:solidFill>
                  <a:srgbClr val="0066CC"/>
                </a:solidFill>
                <a:latin typeface="Arial" charset="0"/>
              </a:defRPr>
            </a:lvl6pPr>
            <a:lvl7pPr marL="914400" algn="l" defTabSz="966788" rtl="0" eaLnBrk="1" fontAlgn="base" hangingPunct="1">
              <a:spcBef>
                <a:spcPct val="0"/>
              </a:spcBef>
              <a:spcAft>
                <a:spcPct val="0"/>
              </a:spcAft>
              <a:defRPr sz="3400">
                <a:solidFill>
                  <a:srgbClr val="0066CC"/>
                </a:solidFill>
                <a:latin typeface="Arial" charset="0"/>
              </a:defRPr>
            </a:lvl7pPr>
            <a:lvl8pPr marL="1371600" algn="l" defTabSz="966788" rtl="0" eaLnBrk="1" fontAlgn="base" hangingPunct="1">
              <a:spcBef>
                <a:spcPct val="0"/>
              </a:spcBef>
              <a:spcAft>
                <a:spcPct val="0"/>
              </a:spcAft>
              <a:defRPr sz="3400">
                <a:solidFill>
                  <a:srgbClr val="0066CC"/>
                </a:solidFill>
                <a:latin typeface="Arial" charset="0"/>
              </a:defRPr>
            </a:lvl8pPr>
            <a:lvl9pPr marL="1828800" algn="l" defTabSz="966788" rtl="0" eaLnBrk="1" fontAlgn="base" hangingPunct="1">
              <a:spcBef>
                <a:spcPct val="0"/>
              </a:spcBef>
              <a:spcAft>
                <a:spcPct val="0"/>
              </a:spcAft>
              <a:defRPr sz="3400">
                <a:solidFill>
                  <a:srgbClr val="0066CC"/>
                </a:solidFill>
                <a:latin typeface="Arial" charset="0"/>
              </a:defRPr>
            </a:lvl9pPr>
          </a:lstStyle>
          <a:p>
            <a:r>
              <a:rPr lang="en-US" dirty="0" smtClean="0">
                <a:solidFill>
                  <a:schemeClr val="accent2"/>
                </a:solidFill>
              </a:rPr>
              <a:t>Demo: Isolating and Testing a Controller</a:t>
            </a:r>
            <a:endParaRPr lang="en-US" dirty="0">
              <a:solidFill>
                <a:schemeClr val="accent2"/>
              </a:solidFill>
            </a:endParaRPr>
          </a:p>
        </p:txBody>
      </p:sp>
      <p:pic>
        <p:nvPicPr>
          <p:cNvPr id="3074" name="Picture 2" descr="jap monke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55769" y="1685923"/>
            <a:ext cx="5211900" cy="44815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5907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074"/>
                                        </p:tgtEl>
                                        <p:attrNameLst>
                                          <p:attrName>style.visibility</p:attrName>
                                        </p:attrNameLst>
                                      </p:cBhvr>
                                      <p:to>
                                        <p:strVal val="visible"/>
                                      </p:to>
                                    </p:set>
                                    <p:animEffect transition="in" filter="fade">
                                      <p:cBhvr>
                                        <p:cTn id="7" dur="500"/>
                                        <p:tgtEl>
                                          <p:spTgt spid="30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5"/>
          <p:cNvSpPr>
            <a:spLocks noGrp="1"/>
          </p:cNvSpPr>
          <p:nvPr>
            <p:ph type="title"/>
          </p:nvPr>
        </p:nvSpPr>
        <p:spPr>
          <a:xfrm>
            <a:off x="481013" y="604191"/>
            <a:ext cx="8761413" cy="838200"/>
          </a:xfrm>
        </p:spPr>
        <p:txBody>
          <a:bodyPr/>
          <a:lstStyle/>
          <a:p>
            <a:r>
              <a:rPr lang="en-US" dirty="0" smtClean="0"/>
              <a:t>WatiN: Automated UI Testing</a:t>
            </a:r>
            <a:endParaRPr lang="en-US" dirty="0">
              <a:solidFill>
                <a:schemeClr val="accent2"/>
              </a:solidFill>
            </a:endParaRPr>
          </a:p>
        </p:txBody>
      </p:sp>
      <p:sp>
        <p:nvSpPr>
          <p:cNvPr id="6" name="Content Placeholder 4"/>
          <p:cNvSpPr>
            <a:spLocks noGrp="1"/>
          </p:cNvSpPr>
          <p:nvPr>
            <p:ph idx="1"/>
          </p:nvPr>
        </p:nvSpPr>
        <p:spPr>
          <a:xfrm>
            <a:off x="481013" y="1433515"/>
            <a:ext cx="8761413" cy="4461258"/>
          </a:xfrm>
        </p:spPr>
        <p:txBody>
          <a:bodyPr/>
          <a:lstStyle/>
          <a:p>
            <a:endParaRPr lang="en-US" sz="2400" dirty="0" smtClean="0"/>
          </a:p>
          <a:p>
            <a:endParaRPr lang="en-US" sz="2400" dirty="0" smtClean="0"/>
          </a:p>
          <a:p>
            <a:endParaRPr lang="en-US" sz="2400" dirty="0" smtClean="0"/>
          </a:p>
          <a:p>
            <a:endParaRPr lang="en-US" sz="2400" dirty="0" smtClean="0"/>
          </a:p>
        </p:txBody>
      </p:sp>
      <p:sp>
        <p:nvSpPr>
          <p:cNvPr id="4" name="Rectangle 3"/>
          <p:cNvSpPr txBox="1">
            <a:spLocks noChangeArrowheads="1"/>
          </p:cNvSpPr>
          <p:nvPr/>
        </p:nvSpPr>
        <p:spPr bwMode="auto">
          <a:xfrm>
            <a:off x="900113" y="1484313"/>
            <a:ext cx="8159750" cy="4770437"/>
          </a:xfrm>
          <a:prstGeom prst="rect">
            <a:avLst/>
          </a:prstGeom>
          <a:noFill/>
          <a:ln w="9525">
            <a:noFill/>
            <a:miter lim="800000"/>
            <a:headEnd/>
            <a:tailEnd/>
          </a:ln>
        </p:spPr>
        <p:txBody>
          <a:bodyPr vert="horz" wrap="square" lIns="96646" tIns="48323" rIns="96646" bIns="48323" numCol="1" anchor="t" anchorCtr="0" compatLnSpc="1">
            <a:prstTxWarp prst="textNoShape">
              <a:avLst/>
            </a:prstTxWarp>
          </a:bodyPr>
          <a:lstStyle>
            <a:lvl1pPr marL="363538" indent="-363538" algn="l" defTabSz="966788" rtl="0" eaLnBrk="1" fontAlgn="base" hangingPunct="1">
              <a:spcBef>
                <a:spcPct val="20000"/>
              </a:spcBef>
              <a:spcAft>
                <a:spcPct val="0"/>
              </a:spcAft>
              <a:buChar char="•"/>
              <a:defRPr sz="2900">
                <a:solidFill>
                  <a:schemeClr val="tx1"/>
                </a:solidFill>
                <a:latin typeface="+mn-lt"/>
                <a:ea typeface="+mn-ea"/>
                <a:cs typeface="+mn-cs"/>
              </a:defRPr>
            </a:lvl1pPr>
            <a:lvl2pPr marL="784225" indent="-301625" algn="l" defTabSz="966788" rtl="0" eaLnBrk="1" fontAlgn="base" hangingPunct="1">
              <a:spcBef>
                <a:spcPct val="20000"/>
              </a:spcBef>
              <a:spcAft>
                <a:spcPct val="0"/>
              </a:spcAft>
              <a:buChar char="–"/>
              <a:defRPr sz="2600">
                <a:solidFill>
                  <a:schemeClr val="tx1"/>
                </a:solidFill>
                <a:latin typeface="+mn-lt"/>
              </a:defRPr>
            </a:lvl2pPr>
            <a:lvl3pPr marL="1208088" indent="-241300" algn="l" defTabSz="966788" rtl="0" eaLnBrk="1" fontAlgn="base" hangingPunct="1">
              <a:spcBef>
                <a:spcPct val="20000"/>
              </a:spcBef>
              <a:spcAft>
                <a:spcPct val="0"/>
              </a:spcAft>
              <a:buChar char="•"/>
              <a:defRPr sz="2100">
                <a:solidFill>
                  <a:schemeClr val="tx1"/>
                </a:solidFill>
                <a:latin typeface="+mn-lt"/>
              </a:defRPr>
            </a:lvl3pPr>
            <a:lvl4pPr marL="1689100" indent="-238125" algn="l" defTabSz="966788" rtl="0" eaLnBrk="1" fontAlgn="base" hangingPunct="1">
              <a:spcBef>
                <a:spcPct val="20000"/>
              </a:spcBef>
              <a:spcAft>
                <a:spcPct val="0"/>
              </a:spcAft>
              <a:buChar char="–"/>
              <a:defRPr sz="2100">
                <a:solidFill>
                  <a:schemeClr val="tx1"/>
                </a:solidFill>
                <a:latin typeface="+mn-lt"/>
              </a:defRPr>
            </a:lvl4pPr>
            <a:lvl5pPr marL="2174875" indent="-241300" algn="l" defTabSz="966788" rtl="0" eaLnBrk="1" fontAlgn="base" hangingPunct="1">
              <a:spcBef>
                <a:spcPct val="20000"/>
              </a:spcBef>
              <a:spcAft>
                <a:spcPct val="0"/>
              </a:spcAft>
              <a:buChar char="»"/>
              <a:defRPr sz="2100">
                <a:solidFill>
                  <a:schemeClr val="tx1"/>
                </a:solidFill>
                <a:latin typeface="+mn-lt"/>
              </a:defRPr>
            </a:lvl5pPr>
            <a:lvl6pPr marL="2632075" indent="-241300" algn="l" defTabSz="966788" rtl="0" eaLnBrk="1" fontAlgn="base" hangingPunct="1">
              <a:spcBef>
                <a:spcPct val="20000"/>
              </a:spcBef>
              <a:spcAft>
                <a:spcPct val="0"/>
              </a:spcAft>
              <a:buChar char="»"/>
              <a:defRPr sz="2100">
                <a:solidFill>
                  <a:schemeClr val="tx1"/>
                </a:solidFill>
                <a:latin typeface="+mn-lt"/>
              </a:defRPr>
            </a:lvl6pPr>
            <a:lvl7pPr marL="3089275" indent="-241300" algn="l" defTabSz="966788" rtl="0" eaLnBrk="1" fontAlgn="base" hangingPunct="1">
              <a:spcBef>
                <a:spcPct val="20000"/>
              </a:spcBef>
              <a:spcAft>
                <a:spcPct val="0"/>
              </a:spcAft>
              <a:buChar char="»"/>
              <a:defRPr sz="2100">
                <a:solidFill>
                  <a:schemeClr val="tx1"/>
                </a:solidFill>
                <a:latin typeface="+mn-lt"/>
              </a:defRPr>
            </a:lvl7pPr>
            <a:lvl8pPr marL="3546475" indent="-241300" algn="l" defTabSz="966788" rtl="0" eaLnBrk="1" fontAlgn="base" hangingPunct="1">
              <a:spcBef>
                <a:spcPct val="20000"/>
              </a:spcBef>
              <a:spcAft>
                <a:spcPct val="0"/>
              </a:spcAft>
              <a:buChar char="»"/>
              <a:defRPr sz="2100">
                <a:solidFill>
                  <a:schemeClr val="tx1"/>
                </a:solidFill>
                <a:latin typeface="+mn-lt"/>
              </a:defRPr>
            </a:lvl8pPr>
            <a:lvl9pPr marL="4003675" indent="-241300" algn="l" defTabSz="966788" rtl="0" eaLnBrk="1" fontAlgn="base" hangingPunct="1">
              <a:spcBef>
                <a:spcPct val="20000"/>
              </a:spcBef>
              <a:spcAft>
                <a:spcPct val="0"/>
              </a:spcAft>
              <a:buChar char="»"/>
              <a:defRPr sz="2100">
                <a:solidFill>
                  <a:schemeClr val="tx1"/>
                </a:solidFill>
                <a:latin typeface="+mn-lt"/>
              </a:defRPr>
            </a:lvl9pPr>
          </a:lstStyle>
          <a:p>
            <a:r>
              <a:rPr lang="en-US" sz="2400" dirty="0" smtClean="0"/>
              <a:t>Automate the browser from your tests</a:t>
            </a:r>
          </a:p>
          <a:p>
            <a:r>
              <a:rPr lang="en-US" sz="2400" dirty="0" smtClean="0"/>
              <a:t>Supports IE and </a:t>
            </a:r>
            <a:r>
              <a:rPr lang="en-US" sz="2400" dirty="0" err="1" smtClean="0"/>
              <a:t>FireFox</a:t>
            </a:r>
            <a:endParaRPr lang="en-US" sz="2400" dirty="0" smtClean="0"/>
          </a:p>
          <a:p>
            <a:r>
              <a:rPr lang="en-US" sz="2400" dirty="0" smtClean="0"/>
              <a:t>Allows you test</a:t>
            </a:r>
          </a:p>
          <a:p>
            <a:pPr lvl="1"/>
            <a:r>
              <a:rPr lang="en-US" sz="2100" dirty="0" smtClean="0"/>
              <a:t>Navigation</a:t>
            </a:r>
          </a:p>
          <a:p>
            <a:pPr lvl="1"/>
            <a:r>
              <a:rPr lang="en-US" sz="2100" dirty="0" smtClean="0"/>
              <a:t>Display logic (visible, </a:t>
            </a:r>
            <a:r>
              <a:rPr lang="en-US" sz="2100" dirty="0" err="1" smtClean="0"/>
              <a:t>etc</a:t>
            </a:r>
            <a:r>
              <a:rPr lang="en-US" sz="2100" dirty="0" smtClean="0"/>
              <a:t>)</a:t>
            </a:r>
          </a:p>
          <a:p>
            <a:pPr lvl="1"/>
            <a:r>
              <a:rPr lang="en-US" sz="2100" dirty="0" smtClean="0"/>
              <a:t>Dialogs</a:t>
            </a:r>
            <a:endParaRPr lang="en-US" sz="2100" dirty="0"/>
          </a:p>
          <a:p>
            <a:r>
              <a:rPr lang="en-US" sz="2400" dirty="0" smtClean="0"/>
              <a:t>Free</a:t>
            </a:r>
            <a:endParaRPr lang="en-US" sz="2100" dirty="0" smtClean="0"/>
          </a:p>
          <a:p>
            <a:pPr lvl="1"/>
            <a:endParaRPr lang="en-US" sz="2100" dirty="0" smtClean="0"/>
          </a:p>
          <a:p>
            <a:pPr lvl="1"/>
            <a:endParaRPr lang="en-US" sz="2100" dirty="0" smtClean="0"/>
          </a:p>
        </p:txBody>
      </p:sp>
    </p:spTree>
    <p:extLst>
      <p:ext uri="{BB962C8B-B14F-4D97-AF65-F5344CB8AC3E}">
        <p14:creationId xmlns:p14="http://schemas.microsoft.com/office/powerpoint/2010/main" val="112248365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reformimmigrationforamerica.org/blog/wp-content/uploads/popquiz.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34859" y="1358266"/>
            <a:ext cx="47625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343515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5"/>
          <p:cNvSpPr txBox="1">
            <a:spLocks/>
          </p:cNvSpPr>
          <p:nvPr/>
        </p:nvSpPr>
        <p:spPr bwMode="auto">
          <a:xfrm>
            <a:off x="481013" y="595313"/>
            <a:ext cx="8761413" cy="838200"/>
          </a:xfrm>
          <a:prstGeom prst="rect">
            <a:avLst/>
          </a:prstGeom>
          <a:noFill/>
          <a:ln w="9525">
            <a:noFill/>
            <a:miter lim="800000"/>
            <a:headEnd/>
            <a:tailEnd/>
          </a:ln>
        </p:spPr>
        <p:txBody>
          <a:bodyPr vert="horz" wrap="square" lIns="96646" tIns="48323" rIns="96646" bIns="48323" numCol="1" anchor="ctr" anchorCtr="0" compatLnSpc="1">
            <a:prstTxWarp prst="textNoShape">
              <a:avLst/>
            </a:prstTxWarp>
          </a:bodyPr>
          <a:lstStyle>
            <a:lvl1pPr algn="l" defTabSz="966788" rtl="0" eaLnBrk="1" fontAlgn="base" hangingPunct="1">
              <a:spcBef>
                <a:spcPct val="0"/>
              </a:spcBef>
              <a:spcAft>
                <a:spcPct val="0"/>
              </a:spcAft>
              <a:defRPr sz="3400">
                <a:solidFill>
                  <a:srgbClr val="0066CC"/>
                </a:solidFill>
                <a:latin typeface="+mj-lt"/>
                <a:ea typeface="+mj-ea"/>
                <a:cs typeface="+mj-cs"/>
              </a:defRPr>
            </a:lvl1pPr>
            <a:lvl2pPr algn="l" defTabSz="966788" rtl="0" eaLnBrk="1" fontAlgn="base" hangingPunct="1">
              <a:spcBef>
                <a:spcPct val="0"/>
              </a:spcBef>
              <a:spcAft>
                <a:spcPct val="0"/>
              </a:spcAft>
              <a:defRPr sz="3400">
                <a:solidFill>
                  <a:srgbClr val="0066CC"/>
                </a:solidFill>
                <a:latin typeface="Arial" charset="0"/>
              </a:defRPr>
            </a:lvl2pPr>
            <a:lvl3pPr algn="l" defTabSz="966788" rtl="0" eaLnBrk="1" fontAlgn="base" hangingPunct="1">
              <a:spcBef>
                <a:spcPct val="0"/>
              </a:spcBef>
              <a:spcAft>
                <a:spcPct val="0"/>
              </a:spcAft>
              <a:defRPr sz="3400">
                <a:solidFill>
                  <a:srgbClr val="0066CC"/>
                </a:solidFill>
                <a:latin typeface="Arial" charset="0"/>
              </a:defRPr>
            </a:lvl3pPr>
            <a:lvl4pPr algn="l" defTabSz="966788" rtl="0" eaLnBrk="1" fontAlgn="base" hangingPunct="1">
              <a:spcBef>
                <a:spcPct val="0"/>
              </a:spcBef>
              <a:spcAft>
                <a:spcPct val="0"/>
              </a:spcAft>
              <a:defRPr sz="3400">
                <a:solidFill>
                  <a:srgbClr val="0066CC"/>
                </a:solidFill>
                <a:latin typeface="Arial" charset="0"/>
              </a:defRPr>
            </a:lvl4pPr>
            <a:lvl5pPr algn="l" defTabSz="966788" rtl="0" eaLnBrk="1" fontAlgn="base" hangingPunct="1">
              <a:spcBef>
                <a:spcPct val="0"/>
              </a:spcBef>
              <a:spcAft>
                <a:spcPct val="0"/>
              </a:spcAft>
              <a:defRPr sz="3400">
                <a:solidFill>
                  <a:srgbClr val="0066CC"/>
                </a:solidFill>
                <a:latin typeface="Arial" charset="0"/>
              </a:defRPr>
            </a:lvl5pPr>
            <a:lvl6pPr marL="457200" algn="l" defTabSz="966788" rtl="0" eaLnBrk="1" fontAlgn="base" hangingPunct="1">
              <a:spcBef>
                <a:spcPct val="0"/>
              </a:spcBef>
              <a:spcAft>
                <a:spcPct val="0"/>
              </a:spcAft>
              <a:defRPr sz="3400">
                <a:solidFill>
                  <a:srgbClr val="0066CC"/>
                </a:solidFill>
                <a:latin typeface="Arial" charset="0"/>
              </a:defRPr>
            </a:lvl6pPr>
            <a:lvl7pPr marL="914400" algn="l" defTabSz="966788" rtl="0" eaLnBrk="1" fontAlgn="base" hangingPunct="1">
              <a:spcBef>
                <a:spcPct val="0"/>
              </a:spcBef>
              <a:spcAft>
                <a:spcPct val="0"/>
              </a:spcAft>
              <a:defRPr sz="3400">
                <a:solidFill>
                  <a:srgbClr val="0066CC"/>
                </a:solidFill>
                <a:latin typeface="Arial" charset="0"/>
              </a:defRPr>
            </a:lvl7pPr>
            <a:lvl8pPr marL="1371600" algn="l" defTabSz="966788" rtl="0" eaLnBrk="1" fontAlgn="base" hangingPunct="1">
              <a:spcBef>
                <a:spcPct val="0"/>
              </a:spcBef>
              <a:spcAft>
                <a:spcPct val="0"/>
              </a:spcAft>
              <a:defRPr sz="3400">
                <a:solidFill>
                  <a:srgbClr val="0066CC"/>
                </a:solidFill>
                <a:latin typeface="Arial" charset="0"/>
              </a:defRPr>
            </a:lvl8pPr>
            <a:lvl9pPr marL="1828800" algn="l" defTabSz="966788" rtl="0" eaLnBrk="1" fontAlgn="base" hangingPunct="1">
              <a:spcBef>
                <a:spcPct val="0"/>
              </a:spcBef>
              <a:spcAft>
                <a:spcPct val="0"/>
              </a:spcAft>
              <a:defRPr sz="3400">
                <a:solidFill>
                  <a:srgbClr val="0066CC"/>
                </a:solidFill>
                <a:latin typeface="Arial" charset="0"/>
              </a:defRPr>
            </a:lvl9pPr>
          </a:lstStyle>
          <a:p>
            <a:r>
              <a:rPr lang="en-US" dirty="0" smtClean="0">
                <a:solidFill>
                  <a:schemeClr val="accent2"/>
                </a:solidFill>
              </a:rPr>
              <a:t>Demo: WatiN</a:t>
            </a:r>
            <a:endParaRPr lang="en-US" dirty="0">
              <a:solidFill>
                <a:schemeClr val="accent2"/>
              </a:solidFill>
            </a:endParaRPr>
          </a:p>
        </p:txBody>
      </p:sp>
      <p:pic>
        <p:nvPicPr>
          <p:cNvPr id="3074" name="Picture 2" descr="jap monke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55769" y="1685923"/>
            <a:ext cx="5211900" cy="44815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2806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074"/>
                                        </p:tgtEl>
                                        <p:attrNameLst>
                                          <p:attrName>style.visibility</p:attrName>
                                        </p:attrNameLst>
                                      </p:cBhvr>
                                      <p:to>
                                        <p:strVal val="visible"/>
                                      </p:to>
                                    </p:set>
                                    <p:animEffect transition="in" filter="fade">
                                      <p:cBhvr>
                                        <p:cTn id="7" dur="500"/>
                                        <p:tgtEl>
                                          <p:spTgt spid="30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5"/>
          <p:cNvSpPr>
            <a:spLocks noGrp="1"/>
          </p:cNvSpPr>
          <p:nvPr>
            <p:ph type="title"/>
          </p:nvPr>
        </p:nvSpPr>
        <p:spPr>
          <a:xfrm>
            <a:off x="481013" y="604191"/>
            <a:ext cx="8761413" cy="838200"/>
          </a:xfrm>
        </p:spPr>
        <p:txBody>
          <a:bodyPr/>
          <a:lstStyle/>
          <a:p>
            <a:r>
              <a:rPr lang="en-US" dirty="0" smtClean="0"/>
              <a:t>Slides and demos on </a:t>
            </a:r>
            <a:r>
              <a:rPr lang="en-US" dirty="0" smtClean="0"/>
              <a:t>GitHub</a:t>
            </a:r>
            <a:endParaRPr lang="en-US" dirty="0">
              <a:solidFill>
                <a:schemeClr val="accent2"/>
              </a:solidFill>
            </a:endParaRPr>
          </a:p>
        </p:txBody>
      </p:sp>
      <p:sp>
        <p:nvSpPr>
          <p:cNvPr id="6" name="Content Placeholder 4"/>
          <p:cNvSpPr>
            <a:spLocks noGrp="1"/>
          </p:cNvSpPr>
          <p:nvPr>
            <p:ph idx="1"/>
          </p:nvPr>
        </p:nvSpPr>
        <p:spPr>
          <a:xfrm>
            <a:off x="481013" y="1433515"/>
            <a:ext cx="8761413" cy="4461258"/>
          </a:xfrm>
        </p:spPr>
        <p:txBody>
          <a:bodyPr/>
          <a:lstStyle/>
          <a:p>
            <a:r>
              <a:rPr lang="en-US" sz="2400" dirty="0" smtClean="0">
                <a:hlinkClick r:id="rId3"/>
              </a:rPr>
              <a:t>http://www.github.com/kburnell/TestDrivingASP.NETMVC</a:t>
            </a:r>
            <a:endParaRPr lang="en-US" sz="2400" dirty="0" smtClean="0"/>
          </a:p>
          <a:p>
            <a:endParaRPr lang="en-US" sz="2400" dirty="0" smtClean="0"/>
          </a:p>
        </p:txBody>
      </p:sp>
      <p:pic>
        <p:nvPicPr>
          <p:cNvPr id="2" name="Picture 2" descr="https://github.com/github/media/blob/master/logos/github_logo_social_coding_outlined.png?raw=tru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30840" y="5168909"/>
            <a:ext cx="2016155" cy="8951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2077011"/>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5"/>
          <p:cNvSpPr>
            <a:spLocks noGrp="1"/>
          </p:cNvSpPr>
          <p:nvPr>
            <p:ph type="title"/>
          </p:nvPr>
        </p:nvSpPr>
        <p:spPr>
          <a:xfrm>
            <a:off x="481013" y="604191"/>
            <a:ext cx="8761413" cy="838200"/>
          </a:xfrm>
        </p:spPr>
        <p:txBody>
          <a:bodyPr/>
          <a:lstStyle/>
          <a:p>
            <a:r>
              <a:rPr lang="en-US" dirty="0" smtClean="0"/>
              <a:t>Other Resources</a:t>
            </a:r>
            <a:endParaRPr lang="en-US" dirty="0">
              <a:solidFill>
                <a:schemeClr val="accent2"/>
              </a:solidFill>
            </a:endParaRPr>
          </a:p>
        </p:txBody>
      </p:sp>
      <p:sp>
        <p:nvSpPr>
          <p:cNvPr id="6" name="Content Placeholder 4"/>
          <p:cNvSpPr>
            <a:spLocks noGrp="1"/>
          </p:cNvSpPr>
          <p:nvPr>
            <p:ph idx="1"/>
          </p:nvPr>
        </p:nvSpPr>
        <p:spPr>
          <a:xfrm>
            <a:off x="481013" y="1433515"/>
            <a:ext cx="8761413" cy="4461258"/>
          </a:xfrm>
        </p:spPr>
        <p:txBody>
          <a:bodyPr/>
          <a:lstStyle/>
          <a:p>
            <a:r>
              <a:rPr lang="en-US" sz="2400" dirty="0" smtClean="0"/>
              <a:t>Test Driven Development: By Example (Kent Beck)</a:t>
            </a:r>
          </a:p>
          <a:p>
            <a:r>
              <a:rPr lang="en-US" sz="2400" dirty="0" smtClean="0"/>
              <a:t>The Art of Unit Testing (Roy </a:t>
            </a:r>
            <a:r>
              <a:rPr lang="en-US" sz="2400" dirty="0" err="1" smtClean="0"/>
              <a:t>Osherove</a:t>
            </a:r>
            <a:r>
              <a:rPr lang="en-US" sz="2400" dirty="0" smtClean="0"/>
              <a:t>)</a:t>
            </a:r>
          </a:p>
          <a:p>
            <a:r>
              <a:rPr lang="en-US" sz="2400" dirty="0" smtClean="0"/>
              <a:t>Roy </a:t>
            </a:r>
            <a:r>
              <a:rPr lang="en-US" sz="2400" dirty="0" err="1" smtClean="0"/>
              <a:t>Osherove’s</a:t>
            </a:r>
            <a:r>
              <a:rPr lang="en-US" sz="2400" dirty="0" smtClean="0"/>
              <a:t> Blog (</a:t>
            </a:r>
            <a:r>
              <a:rPr lang="en-US" sz="2400" dirty="0" smtClean="0">
                <a:hlinkClick r:id="rId3"/>
              </a:rPr>
              <a:t>http://www.osherove.com</a:t>
            </a:r>
            <a:r>
              <a:rPr lang="en-US" sz="2400" dirty="0" smtClean="0"/>
              <a:t>)</a:t>
            </a:r>
          </a:p>
          <a:p>
            <a:r>
              <a:rPr lang="en-US" sz="2400" dirty="0" smtClean="0"/>
              <a:t>My Website (</a:t>
            </a:r>
            <a:r>
              <a:rPr lang="en-US" sz="2400" dirty="0" smtClean="0">
                <a:hlinkClick r:id="rId4"/>
              </a:rPr>
              <a:t>http://www.dotnetdevdude.com</a:t>
            </a:r>
            <a:r>
              <a:rPr lang="en-US" sz="2400" dirty="0" smtClean="0"/>
              <a:t>)</a:t>
            </a:r>
          </a:p>
          <a:p>
            <a:r>
              <a:rPr lang="en-US" sz="2400" dirty="0" smtClean="0"/>
              <a:t>MSDN</a:t>
            </a:r>
            <a:r>
              <a:rPr lang="en-US" sz="2400" dirty="0"/>
              <a:t>: Test-Driving ASP.NET MVC (</a:t>
            </a:r>
            <a:r>
              <a:rPr lang="en-US" sz="2400" dirty="0">
                <a:hlinkClick r:id="rId5"/>
              </a:rPr>
              <a:t>http://</a:t>
            </a:r>
            <a:r>
              <a:rPr lang="en-US" sz="2400" dirty="0" smtClean="0">
                <a:hlinkClick r:id="rId5"/>
              </a:rPr>
              <a:t>bit.ly/MO0zXU</a:t>
            </a:r>
            <a:r>
              <a:rPr lang="en-US" sz="2400" dirty="0" smtClean="0"/>
              <a:t>) </a:t>
            </a:r>
          </a:p>
        </p:txBody>
      </p:sp>
    </p:spTree>
    <p:extLst>
      <p:ext uri="{BB962C8B-B14F-4D97-AF65-F5344CB8AC3E}">
        <p14:creationId xmlns:p14="http://schemas.microsoft.com/office/powerpoint/2010/main" val="133848365"/>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5"/>
          <p:cNvSpPr>
            <a:spLocks noGrp="1"/>
          </p:cNvSpPr>
          <p:nvPr>
            <p:ph type="title"/>
          </p:nvPr>
        </p:nvSpPr>
        <p:spPr>
          <a:xfrm>
            <a:off x="481013" y="595313"/>
            <a:ext cx="8761413" cy="838200"/>
          </a:xfrm>
        </p:spPr>
        <p:txBody>
          <a:bodyPr/>
          <a:lstStyle/>
          <a:p>
            <a:r>
              <a:rPr lang="en-US" dirty="0" smtClean="0"/>
              <a:t>Tools I Used and/or Talked About</a:t>
            </a:r>
            <a:endParaRPr lang="en-US" dirty="0">
              <a:solidFill>
                <a:schemeClr val="accent2"/>
              </a:solidFill>
            </a:endParaRPr>
          </a:p>
        </p:txBody>
      </p:sp>
      <p:sp>
        <p:nvSpPr>
          <p:cNvPr id="6" name="Content Placeholder 4"/>
          <p:cNvSpPr>
            <a:spLocks noGrp="1"/>
          </p:cNvSpPr>
          <p:nvPr>
            <p:ph idx="1"/>
          </p:nvPr>
        </p:nvSpPr>
        <p:spPr>
          <a:xfrm>
            <a:off x="481013" y="1433515"/>
            <a:ext cx="8761413" cy="4700955"/>
          </a:xfrm>
        </p:spPr>
        <p:txBody>
          <a:bodyPr/>
          <a:lstStyle/>
          <a:p>
            <a:r>
              <a:rPr lang="en-US" sz="2400" dirty="0" smtClean="0"/>
              <a:t>NuGet (</a:t>
            </a:r>
            <a:r>
              <a:rPr lang="en-US" sz="2000" dirty="0" smtClean="0">
                <a:hlinkClick r:id="rId3"/>
              </a:rPr>
              <a:t>http://www.nuget.org</a:t>
            </a:r>
            <a:r>
              <a:rPr lang="en-US" sz="2400" dirty="0" smtClean="0"/>
              <a:t>)</a:t>
            </a:r>
          </a:p>
          <a:p>
            <a:r>
              <a:rPr lang="en-US" sz="2400" dirty="0" err="1"/>
              <a:t>ReSharper</a:t>
            </a:r>
            <a:r>
              <a:rPr lang="en-US" sz="2800" dirty="0"/>
              <a:t> (</a:t>
            </a:r>
            <a:r>
              <a:rPr lang="en-US" sz="2000" dirty="0">
                <a:hlinkClick r:id="rId4"/>
              </a:rPr>
              <a:t>http://www.jetbrains.com/resharper</a:t>
            </a:r>
            <a:r>
              <a:rPr lang="en-US" sz="2000" dirty="0" smtClean="0">
                <a:hlinkClick r:id="rId4"/>
              </a:rPr>
              <a:t>/</a:t>
            </a:r>
            <a:r>
              <a:rPr lang="en-US" sz="2800" dirty="0" smtClean="0"/>
              <a:t>)</a:t>
            </a:r>
            <a:endParaRPr lang="en-US" sz="2400" dirty="0" smtClean="0"/>
          </a:p>
          <a:p>
            <a:r>
              <a:rPr lang="en-US" sz="2400" dirty="0" smtClean="0"/>
              <a:t>Should Assertion Library (</a:t>
            </a:r>
            <a:r>
              <a:rPr lang="en-US" sz="2000" dirty="0">
                <a:hlinkClick r:id="rId5"/>
              </a:rPr>
              <a:t>http://</a:t>
            </a:r>
            <a:r>
              <a:rPr lang="en-US" sz="2000" dirty="0" smtClean="0">
                <a:hlinkClick r:id="rId5"/>
              </a:rPr>
              <a:t>should.codeplex.com</a:t>
            </a:r>
            <a:r>
              <a:rPr lang="en-US" sz="2400" dirty="0" smtClean="0"/>
              <a:t>)</a:t>
            </a:r>
          </a:p>
          <a:p>
            <a:r>
              <a:rPr lang="en-US" sz="2400" dirty="0" smtClean="0"/>
              <a:t>RhinoMocks (</a:t>
            </a:r>
            <a:r>
              <a:rPr lang="en-US" sz="2000" dirty="0">
                <a:hlinkClick r:id="rId6"/>
              </a:rPr>
              <a:t>http://</a:t>
            </a:r>
            <a:r>
              <a:rPr lang="en-US" sz="2000" dirty="0" smtClean="0">
                <a:hlinkClick r:id="rId6"/>
              </a:rPr>
              <a:t>hibernatingrhinos.com/open-source/rhino-mocks</a:t>
            </a:r>
            <a:endParaRPr lang="en-US" sz="2400" dirty="0" smtClean="0"/>
          </a:p>
          <a:p>
            <a:r>
              <a:rPr lang="en-US" sz="2400" dirty="0" smtClean="0"/>
              <a:t>StructureMap (</a:t>
            </a:r>
            <a:r>
              <a:rPr lang="en-US" sz="2000" dirty="0" smtClean="0">
                <a:hlinkClick r:id="rId7"/>
              </a:rPr>
              <a:t>http://www.structuremap.net</a:t>
            </a:r>
            <a:r>
              <a:rPr lang="en-US" sz="2000" dirty="0" smtClean="0"/>
              <a:t>)</a:t>
            </a:r>
          </a:p>
          <a:p>
            <a:r>
              <a:rPr lang="en-US" sz="2400" dirty="0" err="1" smtClean="0"/>
              <a:t>MvcContrib</a:t>
            </a:r>
            <a:r>
              <a:rPr lang="en-US" sz="2400" dirty="0" smtClean="0"/>
              <a:t> (</a:t>
            </a:r>
            <a:r>
              <a:rPr lang="en-US" sz="2000" dirty="0">
                <a:hlinkClick r:id="rId8"/>
              </a:rPr>
              <a:t>http://mvccontrib.codeplex.com</a:t>
            </a:r>
            <a:r>
              <a:rPr lang="en-US" sz="2000" dirty="0" smtClean="0">
                <a:hlinkClick r:id="rId8"/>
              </a:rPr>
              <a:t>/</a:t>
            </a:r>
            <a:r>
              <a:rPr lang="en-US" sz="2000" dirty="0" smtClean="0"/>
              <a:t>)</a:t>
            </a:r>
          </a:p>
          <a:p>
            <a:r>
              <a:rPr lang="en-US" sz="2400" dirty="0" smtClean="0"/>
              <a:t>WatiN (</a:t>
            </a:r>
            <a:r>
              <a:rPr lang="en-US" sz="2000" dirty="0" smtClean="0">
                <a:hlinkClick r:id="rId9"/>
              </a:rPr>
              <a:t>http://www.watin.org</a:t>
            </a:r>
            <a:r>
              <a:rPr lang="en-US" sz="2000" dirty="0" smtClean="0"/>
              <a:t>)</a:t>
            </a:r>
            <a:endParaRPr lang="en-US" sz="2000" dirty="0"/>
          </a:p>
          <a:p>
            <a:pPr marL="0" indent="0">
              <a:buNone/>
            </a:pPr>
            <a:endParaRPr lang="en-US" sz="2000" dirty="0" smtClean="0"/>
          </a:p>
          <a:p>
            <a:endParaRPr lang="en-US" sz="2000" dirty="0"/>
          </a:p>
          <a:p>
            <a:endParaRPr lang="en-US" sz="2000" dirty="0" smtClean="0"/>
          </a:p>
        </p:txBody>
      </p:sp>
    </p:spTree>
    <p:extLst>
      <p:ext uri="{BB962C8B-B14F-4D97-AF65-F5344CB8AC3E}">
        <p14:creationId xmlns:p14="http://schemas.microsoft.com/office/powerpoint/2010/main" val="1993966063"/>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6714" y="981075"/>
            <a:ext cx="7720012" cy="430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31742711"/>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1"/>
          <p:cNvSpPr txBox="1">
            <a:spLocks noChangeArrowheads="1"/>
          </p:cNvSpPr>
          <p:nvPr/>
        </p:nvSpPr>
        <p:spPr bwMode="auto">
          <a:xfrm>
            <a:off x="557213" y="2630488"/>
            <a:ext cx="824547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Lucida Console" pitchFamily="49" charset="0"/>
                <a:cs typeface="Arial" charset="0"/>
              </a:defRPr>
            </a:lvl1pPr>
            <a:lvl2pPr marL="742950" indent="-285750">
              <a:defRPr sz="1600">
                <a:solidFill>
                  <a:schemeClr val="tx1"/>
                </a:solidFill>
                <a:latin typeface="Lucida Console" pitchFamily="49" charset="0"/>
                <a:cs typeface="Arial" charset="0"/>
              </a:defRPr>
            </a:lvl2pPr>
            <a:lvl3pPr marL="1143000" indent="-228600">
              <a:defRPr sz="1600">
                <a:solidFill>
                  <a:schemeClr val="tx1"/>
                </a:solidFill>
                <a:latin typeface="Lucida Console" pitchFamily="49" charset="0"/>
                <a:cs typeface="Arial" charset="0"/>
              </a:defRPr>
            </a:lvl3pPr>
            <a:lvl4pPr marL="1600200" indent="-228600">
              <a:defRPr sz="1600">
                <a:solidFill>
                  <a:schemeClr val="tx1"/>
                </a:solidFill>
                <a:latin typeface="Lucida Console" pitchFamily="49" charset="0"/>
                <a:cs typeface="Arial" charset="0"/>
              </a:defRPr>
            </a:lvl4pPr>
            <a:lvl5pPr marL="2057400" indent="-228600">
              <a:defRPr sz="1600">
                <a:solidFill>
                  <a:schemeClr val="tx1"/>
                </a:solidFill>
                <a:latin typeface="Lucida Console" pitchFamily="49" charset="0"/>
                <a:cs typeface="Arial" charset="0"/>
              </a:defRPr>
            </a:lvl5pPr>
            <a:lvl6pPr marL="2514600" indent="-228600" eaLnBrk="0" fontAlgn="base" hangingPunct="0">
              <a:spcBef>
                <a:spcPct val="0"/>
              </a:spcBef>
              <a:spcAft>
                <a:spcPct val="0"/>
              </a:spcAft>
              <a:defRPr sz="1600">
                <a:solidFill>
                  <a:schemeClr val="tx1"/>
                </a:solidFill>
                <a:latin typeface="Lucida Console" pitchFamily="49" charset="0"/>
                <a:cs typeface="Arial" charset="0"/>
              </a:defRPr>
            </a:lvl6pPr>
            <a:lvl7pPr marL="2971800" indent="-228600" eaLnBrk="0" fontAlgn="base" hangingPunct="0">
              <a:spcBef>
                <a:spcPct val="0"/>
              </a:spcBef>
              <a:spcAft>
                <a:spcPct val="0"/>
              </a:spcAft>
              <a:defRPr sz="1600">
                <a:solidFill>
                  <a:schemeClr val="tx1"/>
                </a:solidFill>
                <a:latin typeface="Lucida Console" pitchFamily="49" charset="0"/>
                <a:cs typeface="Arial" charset="0"/>
              </a:defRPr>
            </a:lvl7pPr>
            <a:lvl8pPr marL="3429000" indent="-228600" eaLnBrk="0" fontAlgn="base" hangingPunct="0">
              <a:spcBef>
                <a:spcPct val="0"/>
              </a:spcBef>
              <a:spcAft>
                <a:spcPct val="0"/>
              </a:spcAft>
              <a:defRPr sz="1600">
                <a:solidFill>
                  <a:schemeClr val="tx1"/>
                </a:solidFill>
                <a:latin typeface="Lucida Console" pitchFamily="49" charset="0"/>
                <a:cs typeface="Arial" charset="0"/>
              </a:defRPr>
            </a:lvl8pPr>
            <a:lvl9pPr marL="3886200" indent="-228600" eaLnBrk="0" fontAlgn="base" hangingPunct="0">
              <a:spcBef>
                <a:spcPct val="0"/>
              </a:spcBef>
              <a:spcAft>
                <a:spcPct val="0"/>
              </a:spcAft>
              <a:defRPr sz="1600">
                <a:solidFill>
                  <a:schemeClr val="tx1"/>
                </a:solidFill>
                <a:latin typeface="Lucida Console" pitchFamily="49" charset="0"/>
                <a:cs typeface="Arial" charset="0"/>
              </a:defRPr>
            </a:lvl9pPr>
          </a:lstStyle>
          <a:p>
            <a:pPr algn="l"/>
            <a:r>
              <a:rPr lang="en-US" sz="3200" dirty="0">
                <a:latin typeface="+mn-lt"/>
              </a:rPr>
              <a:t>Twitter</a:t>
            </a:r>
            <a:r>
              <a:rPr lang="en-US" sz="3200" dirty="0" smtClean="0">
                <a:latin typeface="+mn-lt"/>
              </a:rPr>
              <a:t>:		@</a:t>
            </a:r>
            <a:r>
              <a:rPr lang="en-US" sz="3200" dirty="0" err="1">
                <a:latin typeface="+mn-lt"/>
              </a:rPr>
              <a:t>keburnell</a:t>
            </a:r>
            <a:endParaRPr lang="en-US" sz="3200" dirty="0">
              <a:latin typeface="+mn-lt"/>
            </a:endParaRPr>
          </a:p>
        </p:txBody>
      </p:sp>
      <p:sp>
        <p:nvSpPr>
          <p:cNvPr id="4" name="TextBox 5"/>
          <p:cNvSpPr txBox="1">
            <a:spLocks noChangeArrowheads="1"/>
          </p:cNvSpPr>
          <p:nvPr/>
        </p:nvSpPr>
        <p:spPr bwMode="auto">
          <a:xfrm>
            <a:off x="557213" y="3654425"/>
            <a:ext cx="8245475"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Lucida Console" pitchFamily="49" charset="0"/>
                <a:cs typeface="Arial" charset="0"/>
              </a:defRPr>
            </a:lvl1pPr>
            <a:lvl2pPr marL="742950" indent="-285750">
              <a:defRPr sz="1600">
                <a:solidFill>
                  <a:schemeClr val="tx1"/>
                </a:solidFill>
                <a:latin typeface="Lucida Console" pitchFamily="49" charset="0"/>
                <a:cs typeface="Arial" charset="0"/>
              </a:defRPr>
            </a:lvl2pPr>
            <a:lvl3pPr marL="1143000" indent="-228600">
              <a:defRPr sz="1600">
                <a:solidFill>
                  <a:schemeClr val="tx1"/>
                </a:solidFill>
                <a:latin typeface="Lucida Console" pitchFamily="49" charset="0"/>
                <a:cs typeface="Arial" charset="0"/>
              </a:defRPr>
            </a:lvl3pPr>
            <a:lvl4pPr marL="1600200" indent="-228600">
              <a:defRPr sz="1600">
                <a:solidFill>
                  <a:schemeClr val="tx1"/>
                </a:solidFill>
                <a:latin typeface="Lucida Console" pitchFamily="49" charset="0"/>
                <a:cs typeface="Arial" charset="0"/>
              </a:defRPr>
            </a:lvl4pPr>
            <a:lvl5pPr marL="2057400" indent="-228600">
              <a:defRPr sz="1600">
                <a:solidFill>
                  <a:schemeClr val="tx1"/>
                </a:solidFill>
                <a:latin typeface="Lucida Console" pitchFamily="49" charset="0"/>
                <a:cs typeface="Arial" charset="0"/>
              </a:defRPr>
            </a:lvl5pPr>
            <a:lvl6pPr marL="2514600" indent="-228600" eaLnBrk="0" fontAlgn="base" hangingPunct="0">
              <a:spcBef>
                <a:spcPct val="0"/>
              </a:spcBef>
              <a:spcAft>
                <a:spcPct val="0"/>
              </a:spcAft>
              <a:defRPr sz="1600">
                <a:solidFill>
                  <a:schemeClr val="tx1"/>
                </a:solidFill>
                <a:latin typeface="Lucida Console" pitchFamily="49" charset="0"/>
                <a:cs typeface="Arial" charset="0"/>
              </a:defRPr>
            </a:lvl6pPr>
            <a:lvl7pPr marL="2971800" indent="-228600" eaLnBrk="0" fontAlgn="base" hangingPunct="0">
              <a:spcBef>
                <a:spcPct val="0"/>
              </a:spcBef>
              <a:spcAft>
                <a:spcPct val="0"/>
              </a:spcAft>
              <a:defRPr sz="1600">
                <a:solidFill>
                  <a:schemeClr val="tx1"/>
                </a:solidFill>
                <a:latin typeface="Lucida Console" pitchFamily="49" charset="0"/>
                <a:cs typeface="Arial" charset="0"/>
              </a:defRPr>
            </a:lvl7pPr>
            <a:lvl8pPr marL="3429000" indent="-228600" eaLnBrk="0" fontAlgn="base" hangingPunct="0">
              <a:spcBef>
                <a:spcPct val="0"/>
              </a:spcBef>
              <a:spcAft>
                <a:spcPct val="0"/>
              </a:spcAft>
              <a:defRPr sz="1600">
                <a:solidFill>
                  <a:schemeClr val="tx1"/>
                </a:solidFill>
                <a:latin typeface="Lucida Console" pitchFamily="49" charset="0"/>
                <a:cs typeface="Arial" charset="0"/>
              </a:defRPr>
            </a:lvl8pPr>
            <a:lvl9pPr marL="3886200" indent="-228600" eaLnBrk="0" fontAlgn="base" hangingPunct="0">
              <a:spcBef>
                <a:spcPct val="0"/>
              </a:spcBef>
              <a:spcAft>
                <a:spcPct val="0"/>
              </a:spcAft>
              <a:defRPr sz="1600">
                <a:solidFill>
                  <a:schemeClr val="tx1"/>
                </a:solidFill>
                <a:latin typeface="Lucida Console" pitchFamily="49" charset="0"/>
                <a:cs typeface="Arial" charset="0"/>
              </a:defRPr>
            </a:lvl9pPr>
          </a:lstStyle>
          <a:p>
            <a:pPr algn="l"/>
            <a:r>
              <a:rPr lang="en-US" sz="3200" dirty="0">
                <a:latin typeface="+mn-lt"/>
              </a:rPr>
              <a:t>Blog:          </a:t>
            </a:r>
            <a:r>
              <a:rPr lang="en-US" sz="3200" dirty="0" smtClean="0">
                <a:latin typeface="+mn-lt"/>
              </a:rPr>
              <a:t>	DotNetDevDude.com</a:t>
            </a:r>
            <a:endParaRPr lang="en-US" sz="3200" dirty="0">
              <a:latin typeface="+mn-lt"/>
            </a:endParaRPr>
          </a:p>
        </p:txBody>
      </p:sp>
      <p:sp>
        <p:nvSpPr>
          <p:cNvPr id="5" name="TextBox 5"/>
          <p:cNvSpPr txBox="1">
            <a:spLocks noChangeArrowheads="1"/>
          </p:cNvSpPr>
          <p:nvPr/>
        </p:nvSpPr>
        <p:spPr bwMode="auto">
          <a:xfrm>
            <a:off x="557213" y="4679950"/>
            <a:ext cx="824547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Lucida Console" pitchFamily="49" charset="0"/>
                <a:cs typeface="Arial" charset="0"/>
              </a:defRPr>
            </a:lvl1pPr>
            <a:lvl2pPr marL="742950" indent="-285750">
              <a:defRPr sz="1600">
                <a:solidFill>
                  <a:schemeClr val="tx1"/>
                </a:solidFill>
                <a:latin typeface="Lucida Console" pitchFamily="49" charset="0"/>
                <a:cs typeface="Arial" charset="0"/>
              </a:defRPr>
            </a:lvl2pPr>
            <a:lvl3pPr marL="1143000" indent="-228600">
              <a:defRPr sz="1600">
                <a:solidFill>
                  <a:schemeClr val="tx1"/>
                </a:solidFill>
                <a:latin typeface="Lucida Console" pitchFamily="49" charset="0"/>
                <a:cs typeface="Arial" charset="0"/>
              </a:defRPr>
            </a:lvl3pPr>
            <a:lvl4pPr marL="1600200" indent="-228600">
              <a:defRPr sz="1600">
                <a:solidFill>
                  <a:schemeClr val="tx1"/>
                </a:solidFill>
                <a:latin typeface="Lucida Console" pitchFamily="49" charset="0"/>
                <a:cs typeface="Arial" charset="0"/>
              </a:defRPr>
            </a:lvl4pPr>
            <a:lvl5pPr marL="2057400" indent="-228600">
              <a:defRPr sz="1600">
                <a:solidFill>
                  <a:schemeClr val="tx1"/>
                </a:solidFill>
                <a:latin typeface="Lucida Console" pitchFamily="49" charset="0"/>
                <a:cs typeface="Arial" charset="0"/>
              </a:defRPr>
            </a:lvl5pPr>
            <a:lvl6pPr marL="2514600" indent="-228600" eaLnBrk="0" fontAlgn="base" hangingPunct="0">
              <a:spcBef>
                <a:spcPct val="0"/>
              </a:spcBef>
              <a:spcAft>
                <a:spcPct val="0"/>
              </a:spcAft>
              <a:defRPr sz="1600">
                <a:solidFill>
                  <a:schemeClr val="tx1"/>
                </a:solidFill>
                <a:latin typeface="Lucida Console" pitchFamily="49" charset="0"/>
                <a:cs typeface="Arial" charset="0"/>
              </a:defRPr>
            </a:lvl6pPr>
            <a:lvl7pPr marL="2971800" indent="-228600" eaLnBrk="0" fontAlgn="base" hangingPunct="0">
              <a:spcBef>
                <a:spcPct val="0"/>
              </a:spcBef>
              <a:spcAft>
                <a:spcPct val="0"/>
              </a:spcAft>
              <a:defRPr sz="1600">
                <a:solidFill>
                  <a:schemeClr val="tx1"/>
                </a:solidFill>
                <a:latin typeface="Lucida Console" pitchFamily="49" charset="0"/>
                <a:cs typeface="Arial" charset="0"/>
              </a:defRPr>
            </a:lvl7pPr>
            <a:lvl8pPr marL="3429000" indent="-228600" eaLnBrk="0" fontAlgn="base" hangingPunct="0">
              <a:spcBef>
                <a:spcPct val="0"/>
              </a:spcBef>
              <a:spcAft>
                <a:spcPct val="0"/>
              </a:spcAft>
              <a:defRPr sz="1600">
                <a:solidFill>
                  <a:schemeClr val="tx1"/>
                </a:solidFill>
                <a:latin typeface="Lucida Console" pitchFamily="49" charset="0"/>
                <a:cs typeface="Arial" charset="0"/>
              </a:defRPr>
            </a:lvl8pPr>
            <a:lvl9pPr marL="3886200" indent="-228600" eaLnBrk="0" fontAlgn="base" hangingPunct="0">
              <a:spcBef>
                <a:spcPct val="0"/>
              </a:spcBef>
              <a:spcAft>
                <a:spcPct val="0"/>
              </a:spcAft>
              <a:defRPr sz="1600">
                <a:solidFill>
                  <a:schemeClr val="tx1"/>
                </a:solidFill>
                <a:latin typeface="Lucida Console" pitchFamily="49" charset="0"/>
                <a:cs typeface="Arial" charset="0"/>
              </a:defRPr>
            </a:lvl9pPr>
          </a:lstStyle>
          <a:p>
            <a:pPr algn="l"/>
            <a:r>
              <a:rPr lang="en-US" sz="3200" dirty="0">
                <a:latin typeface="+mn-lt"/>
              </a:rPr>
              <a:t>Email:   </a:t>
            </a:r>
            <a:r>
              <a:rPr lang="en-US" sz="3200" dirty="0" smtClean="0">
                <a:latin typeface="+mn-lt"/>
              </a:rPr>
              <a:t>		keith@DotNetDevDude.com</a:t>
            </a:r>
            <a:endParaRPr lang="en-US" sz="3200" dirty="0">
              <a:latin typeface="+mn-lt"/>
            </a:endParaRPr>
          </a:p>
        </p:txBody>
      </p:sp>
      <p:sp>
        <p:nvSpPr>
          <p:cNvPr id="6" name="TextBox 1"/>
          <p:cNvSpPr txBox="1">
            <a:spLocks noChangeArrowheads="1"/>
          </p:cNvSpPr>
          <p:nvPr/>
        </p:nvSpPr>
        <p:spPr bwMode="auto">
          <a:xfrm>
            <a:off x="557213" y="595313"/>
            <a:ext cx="8245475" cy="1446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Lucida Console" pitchFamily="49" charset="0"/>
                <a:cs typeface="Arial" charset="0"/>
              </a:defRPr>
            </a:lvl1pPr>
            <a:lvl2pPr marL="742950" indent="-285750">
              <a:defRPr sz="1600">
                <a:solidFill>
                  <a:schemeClr val="tx1"/>
                </a:solidFill>
                <a:latin typeface="Lucida Console" pitchFamily="49" charset="0"/>
                <a:cs typeface="Arial" charset="0"/>
              </a:defRPr>
            </a:lvl2pPr>
            <a:lvl3pPr marL="1143000" indent="-228600">
              <a:defRPr sz="1600">
                <a:solidFill>
                  <a:schemeClr val="tx1"/>
                </a:solidFill>
                <a:latin typeface="Lucida Console" pitchFamily="49" charset="0"/>
                <a:cs typeface="Arial" charset="0"/>
              </a:defRPr>
            </a:lvl3pPr>
            <a:lvl4pPr marL="1600200" indent="-228600">
              <a:defRPr sz="1600">
                <a:solidFill>
                  <a:schemeClr val="tx1"/>
                </a:solidFill>
                <a:latin typeface="Lucida Console" pitchFamily="49" charset="0"/>
                <a:cs typeface="Arial" charset="0"/>
              </a:defRPr>
            </a:lvl4pPr>
            <a:lvl5pPr marL="2057400" indent="-228600">
              <a:defRPr sz="1600">
                <a:solidFill>
                  <a:schemeClr val="tx1"/>
                </a:solidFill>
                <a:latin typeface="Lucida Console" pitchFamily="49" charset="0"/>
                <a:cs typeface="Arial" charset="0"/>
              </a:defRPr>
            </a:lvl5pPr>
            <a:lvl6pPr marL="2514600" indent="-228600" eaLnBrk="0" fontAlgn="base" hangingPunct="0">
              <a:spcBef>
                <a:spcPct val="0"/>
              </a:spcBef>
              <a:spcAft>
                <a:spcPct val="0"/>
              </a:spcAft>
              <a:defRPr sz="1600">
                <a:solidFill>
                  <a:schemeClr val="tx1"/>
                </a:solidFill>
                <a:latin typeface="Lucida Console" pitchFamily="49" charset="0"/>
                <a:cs typeface="Arial" charset="0"/>
              </a:defRPr>
            </a:lvl6pPr>
            <a:lvl7pPr marL="2971800" indent="-228600" eaLnBrk="0" fontAlgn="base" hangingPunct="0">
              <a:spcBef>
                <a:spcPct val="0"/>
              </a:spcBef>
              <a:spcAft>
                <a:spcPct val="0"/>
              </a:spcAft>
              <a:defRPr sz="1600">
                <a:solidFill>
                  <a:schemeClr val="tx1"/>
                </a:solidFill>
                <a:latin typeface="Lucida Console" pitchFamily="49" charset="0"/>
                <a:cs typeface="Arial" charset="0"/>
              </a:defRPr>
            </a:lvl7pPr>
            <a:lvl8pPr marL="3429000" indent="-228600" eaLnBrk="0" fontAlgn="base" hangingPunct="0">
              <a:spcBef>
                <a:spcPct val="0"/>
              </a:spcBef>
              <a:spcAft>
                <a:spcPct val="0"/>
              </a:spcAft>
              <a:defRPr sz="1600">
                <a:solidFill>
                  <a:schemeClr val="tx1"/>
                </a:solidFill>
                <a:latin typeface="Lucida Console" pitchFamily="49" charset="0"/>
                <a:cs typeface="Arial" charset="0"/>
              </a:defRPr>
            </a:lvl8pPr>
            <a:lvl9pPr marL="3886200" indent="-228600" eaLnBrk="0" fontAlgn="base" hangingPunct="0">
              <a:spcBef>
                <a:spcPct val="0"/>
              </a:spcBef>
              <a:spcAft>
                <a:spcPct val="0"/>
              </a:spcAft>
              <a:defRPr sz="1600">
                <a:solidFill>
                  <a:schemeClr val="tx1"/>
                </a:solidFill>
                <a:latin typeface="Lucida Console" pitchFamily="49" charset="0"/>
                <a:cs typeface="Arial" charset="0"/>
              </a:defRPr>
            </a:lvl9pPr>
          </a:lstStyle>
          <a:p>
            <a:pPr algn="ctr">
              <a:defRPr/>
            </a:pPr>
            <a:r>
              <a:rPr lang="en-US" sz="4800" u="sng" dirty="0" smtClean="0">
                <a:latin typeface="+mn-lt"/>
              </a:rPr>
              <a:t>Thank You!</a:t>
            </a:r>
          </a:p>
          <a:p>
            <a:pPr algn="ctr">
              <a:defRPr/>
            </a:pPr>
            <a:r>
              <a:rPr lang="en-US" sz="4000" dirty="0" smtClean="0">
                <a:solidFill>
                  <a:schemeClr val="accent4">
                    <a:lumMod val="90000"/>
                  </a:schemeClr>
                </a:solidFill>
                <a:latin typeface="+mn-lt"/>
              </a:rPr>
              <a:t>Questions?</a:t>
            </a:r>
          </a:p>
        </p:txBody>
      </p:sp>
    </p:spTree>
    <p:extLst>
      <p:ext uri="{BB962C8B-B14F-4D97-AF65-F5344CB8AC3E}">
        <p14:creationId xmlns:p14="http://schemas.microsoft.com/office/powerpoint/2010/main" val="247595056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www.kennybodanis.com/.a/6a015432cb00d8970c01630156a4cb970d-320wi"/>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81488" y="1560513"/>
            <a:ext cx="2828925" cy="38100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2"/>
          <p:cNvSpPr>
            <a:spLocks noGrp="1" noChangeArrowheads="1"/>
          </p:cNvSpPr>
          <p:nvPr>
            <p:ph type="title"/>
          </p:nvPr>
        </p:nvSpPr>
        <p:spPr>
          <a:xfrm>
            <a:off x="571500" y="381000"/>
            <a:ext cx="8534399" cy="941388"/>
          </a:xfrm>
        </p:spPr>
        <p:txBody>
          <a:bodyPr/>
          <a:lstStyle/>
          <a:p>
            <a:pPr marL="0" indent="0"/>
            <a:r>
              <a:rPr lang="en-US" dirty="0">
                <a:sym typeface="Wingdings" pitchFamily="2" charset="2"/>
              </a:rPr>
              <a:t>Ever have to deal with </a:t>
            </a:r>
            <a:r>
              <a:rPr lang="en-US" b="1" dirty="0">
                <a:sym typeface="Wingdings" pitchFamily="2" charset="2"/>
              </a:rPr>
              <a:t>Spaghetti Code?</a:t>
            </a:r>
          </a:p>
        </p:txBody>
      </p:sp>
    </p:spTree>
    <p:extLst>
      <p:ext uri="{BB962C8B-B14F-4D97-AF65-F5344CB8AC3E}">
        <p14:creationId xmlns:p14="http://schemas.microsoft.com/office/powerpoint/2010/main" val="4129721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4098"/>
                                        </p:tgtEl>
                                        <p:attrNameLst>
                                          <p:attrName>style.visibility</p:attrName>
                                        </p:attrNameLst>
                                      </p:cBhvr>
                                      <p:to>
                                        <p:strVal val="visible"/>
                                      </p:to>
                                    </p:set>
                                    <p:animEffect transition="in" filter="fade">
                                      <p:cBhvr>
                                        <p:cTn id="7" dur="500"/>
                                        <p:tgtEl>
                                          <p:spTgt spid="40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dilbert.com/dyn/str_strip/000000000/00000000/0000000/000000/00000/1000/400/1438/1438.strip.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8066" y="1885950"/>
            <a:ext cx="7224319" cy="2246313"/>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2"/>
          <p:cNvSpPr>
            <a:spLocks noGrp="1" noChangeArrowheads="1"/>
          </p:cNvSpPr>
          <p:nvPr>
            <p:ph type="title"/>
          </p:nvPr>
        </p:nvSpPr>
        <p:spPr>
          <a:xfrm>
            <a:off x="571500" y="381000"/>
            <a:ext cx="8534399" cy="941388"/>
          </a:xfrm>
        </p:spPr>
        <p:txBody>
          <a:bodyPr/>
          <a:lstStyle/>
          <a:p>
            <a:pPr marL="0" indent="0"/>
            <a:r>
              <a:rPr lang="en-US" dirty="0">
                <a:sym typeface="Wingdings" pitchFamily="2" charset="2"/>
              </a:rPr>
              <a:t>Ever </a:t>
            </a:r>
            <a:r>
              <a:rPr lang="en-US" dirty="0" smtClean="0">
                <a:sym typeface="Wingdings" pitchFamily="2" charset="2"/>
              </a:rPr>
              <a:t>inherit </a:t>
            </a:r>
            <a:r>
              <a:rPr lang="en-US" b="1" dirty="0" smtClean="0">
                <a:sym typeface="Wingdings" pitchFamily="2" charset="2"/>
              </a:rPr>
              <a:t>Legacy Code?</a:t>
            </a:r>
            <a:endParaRPr lang="en-US" b="1" dirty="0">
              <a:sym typeface="Wingdings" pitchFamily="2" charset="2"/>
            </a:endParaRPr>
          </a:p>
        </p:txBody>
      </p:sp>
    </p:spTree>
    <p:extLst>
      <p:ext uri="{BB962C8B-B14F-4D97-AF65-F5344CB8AC3E}">
        <p14:creationId xmlns:p14="http://schemas.microsoft.com/office/powerpoint/2010/main" val="2339163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5122"/>
                                        </p:tgtEl>
                                        <p:attrNameLst>
                                          <p:attrName>style.visibility</p:attrName>
                                        </p:attrNameLst>
                                      </p:cBhvr>
                                      <p:to>
                                        <p:strVal val="visible"/>
                                      </p:to>
                                    </p:set>
                                    <p:animEffect transition="in" filter="fade">
                                      <p:cBhvr>
                                        <p:cTn id="7" dur="500"/>
                                        <p:tgtEl>
                                          <p:spTgt spid="51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bwMode="auto">
          <a:xfrm>
            <a:off x="581025" y="5324475"/>
            <a:ext cx="8620125" cy="739775"/>
          </a:xfrm>
          <a:prstGeom prst="rect">
            <a:avLst/>
          </a:prstGeom>
          <a:noFill/>
          <a:ln w="9525">
            <a:noFill/>
            <a:miter lim="800000"/>
            <a:headEnd/>
            <a:tailEnd/>
          </a:ln>
        </p:spPr>
        <p:txBody>
          <a:bodyPr vert="horz" wrap="square" lIns="96646" tIns="48323" rIns="96646" bIns="48323" numCol="1" anchor="t" anchorCtr="0" compatLnSpc="1">
            <a:prstTxWarp prst="textNoShape">
              <a:avLst/>
            </a:prstTxWarp>
          </a:bodyPr>
          <a:lstStyle>
            <a:lvl1pPr marL="363538" indent="-363538" algn="l" defTabSz="966788" rtl="0" eaLnBrk="1" fontAlgn="base" hangingPunct="1">
              <a:spcBef>
                <a:spcPct val="20000"/>
              </a:spcBef>
              <a:spcAft>
                <a:spcPct val="0"/>
              </a:spcAft>
              <a:buChar char="•"/>
              <a:defRPr sz="2900">
                <a:solidFill>
                  <a:schemeClr val="tx1"/>
                </a:solidFill>
                <a:latin typeface="+mn-lt"/>
                <a:ea typeface="+mn-ea"/>
                <a:cs typeface="+mn-cs"/>
              </a:defRPr>
            </a:lvl1pPr>
            <a:lvl2pPr marL="784225" indent="-301625" algn="l" defTabSz="966788" rtl="0" eaLnBrk="1" fontAlgn="base" hangingPunct="1">
              <a:spcBef>
                <a:spcPct val="20000"/>
              </a:spcBef>
              <a:spcAft>
                <a:spcPct val="0"/>
              </a:spcAft>
              <a:buChar char="–"/>
              <a:defRPr sz="2600">
                <a:solidFill>
                  <a:schemeClr val="tx1"/>
                </a:solidFill>
                <a:latin typeface="+mn-lt"/>
              </a:defRPr>
            </a:lvl2pPr>
            <a:lvl3pPr marL="1208088" indent="-241300" algn="l" defTabSz="966788" rtl="0" eaLnBrk="1" fontAlgn="base" hangingPunct="1">
              <a:spcBef>
                <a:spcPct val="20000"/>
              </a:spcBef>
              <a:spcAft>
                <a:spcPct val="0"/>
              </a:spcAft>
              <a:buChar char="•"/>
              <a:defRPr sz="2100">
                <a:solidFill>
                  <a:schemeClr val="tx1"/>
                </a:solidFill>
                <a:latin typeface="+mn-lt"/>
              </a:defRPr>
            </a:lvl3pPr>
            <a:lvl4pPr marL="1689100" indent="-238125" algn="l" defTabSz="966788" rtl="0" eaLnBrk="1" fontAlgn="base" hangingPunct="1">
              <a:spcBef>
                <a:spcPct val="20000"/>
              </a:spcBef>
              <a:spcAft>
                <a:spcPct val="0"/>
              </a:spcAft>
              <a:buChar char="–"/>
              <a:defRPr sz="2100">
                <a:solidFill>
                  <a:schemeClr val="tx1"/>
                </a:solidFill>
                <a:latin typeface="+mn-lt"/>
              </a:defRPr>
            </a:lvl4pPr>
            <a:lvl5pPr marL="2174875" indent="-241300" algn="l" defTabSz="966788" rtl="0" eaLnBrk="1" fontAlgn="base" hangingPunct="1">
              <a:spcBef>
                <a:spcPct val="20000"/>
              </a:spcBef>
              <a:spcAft>
                <a:spcPct val="0"/>
              </a:spcAft>
              <a:buChar char="»"/>
              <a:defRPr sz="2100">
                <a:solidFill>
                  <a:schemeClr val="tx1"/>
                </a:solidFill>
                <a:latin typeface="+mn-lt"/>
              </a:defRPr>
            </a:lvl5pPr>
            <a:lvl6pPr marL="2632075" indent="-241300" algn="l" defTabSz="966788" rtl="0" eaLnBrk="1" fontAlgn="base" hangingPunct="1">
              <a:spcBef>
                <a:spcPct val="20000"/>
              </a:spcBef>
              <a:spcAft>
                <a:spcPct val="0"/>
              </a:spcAft>
              <a:buChar char="»"/>
              <a:defRPr sz="2100">
                <a:solidFill>
                  <a:schemeClr val="tx1"/>
                </a:solidFill>
                <a:latin typeface="+mn-lt"/>
              </a:defRPr>
            </a:lvl6pPr>
            <a:lvl7pPr marL="3089275" indent="-241300" algn="l" defTabSz="966788" rtl="0" eaLnBrk="1" fontAlgn="base" hangingPunct="1">
              <a:spcBef>
                <a:spcPct val="20000"/>
              </a:spcBef>
              <a:spcAft>
                <a:spcPct val="0"/>
              </a:spcAft>
              <a:buChar char="»"/>
              <a:defRPr sz="2100">
                <a:solidFill>
                  <a:schemeClr val="tx1"/>
                </a:solidFill>
                <a:latin typeface="+mn-lt"/>
              </a:defRPr>
            </a:lvl7pPr>
            <a:lvl8pPr marL="3546475" indent="-241300" algn="l" defTabSz="966788" rtl="0" eaLnBrk="1" fontAlgn="base" hangingPunct="1">
              <a:spcBef>
                <a:spcPct val="20000"/>
              </a:spcBef>
              <a:spcAft>
                <a:spcPct val="0"/>
              </a:spcAft>
              <a:buChar char="»"/>
              <a:defRPr sz="2100">
                <a:solidFill>
                  <a:schemeClr val="tx1"/>
                </a:solidFill>
                <a:latin typeface="+mn-lt"/>
              </a:defRPr>
            </a:lvl8pPr>
            <a:lvl9pPr marL="4003675" indent="-241300" algn="l" defTabSz="966788" rtl="0" eaLnBrk="1" fontAlgn="base" hangingPunct="1">
              <a:spcBef>
                <a:spcPct val="20000"/>
              </a:spcBef>
              <a:spcAft>
                <a:spcPct val="0"/>
              </a:spcAft>
              <a:buChar char="»"/>
              <a:defRPr sz="2100">
                <a:solidFill>
                  <a:schemeClr val="tx1"/>
                </a:solidFill>
                <a:latin typeface="+mn-lt"/>
              </a:defRPr>
            </a:lvl9pPr>
          </a:lstStyle>
          <a:p>
            <a:pPr marL="0" indent="0" algn="ctr">
              <a:buNone/>
            </a:pPr>
            <a:endParaRPr lang="en-US" dirty="0" smtClean="0">
              <a:sym typeface="Wingdings" pitchFamily="2" charset="2"/>
            </a:endParaRPr>
          </a:p>
        </p:txBody>
      </p:sp>
      <p:pic>
        <p:nvPicPr>
          <p:cNvPr id="6146" name="Picture 2" descr="http://1.bp.blogspot.com/-OdbE80H9XmI/Th8APPuXNBI/AAAAAAAAACs/Fw_EMoQYyo8/s1600/Fear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38828" y="1962150"/>
            <a:ext cx="2742795" cy="2443163"/>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2"/>
          <p:cNvSpPr>
            <a:spLocks noGrp="1" noChangeArrowheads="1"/>
          </p:cNvSpPr>
          <p:nvPr>
            <p:ph type="title"/>
          </p:nvPr>
        </p:nvSpPr>
        <p:spPr>
          <a:xfrm>
            <a:off x="571500" y="685800"/>
            <a:ext cx="8534399" cy="941388"/>
          </a:xfrm>
        </p:spPr>
        <p:txBody>
          <a:bodyPr/>
          <a:lstStyle/>
          <a:p>
            <a:r>
              <a:rPr lang="en-US" dirty="0" smtClean="0">
                <a:sym typeface="Wingdings" pitchFamily="2" charset="2"/>
              </a:rPr>
              <a:t>Ever scared to make changes?</a:t>
            </a:r>
            <a:r>
              <a:rPr lang="en-US" dirty="0">
                <a:sym typeface="Wingdings" pitchFamily="2" charset="2"/>
              </a:rPr>
              <a:t/>
            </a:r>
            <a:br>
              <a:rPr lang="en-US" dirty="0">
                <a:sym typeface="Wingdings" pitchFamily="2" charset="2"/>
              </a:rPr>
            </a:br>
            <a:endParaRPr lang="en-US" b="1" dirty="0">
              <a:sym typeface="Wingdings" pitchFamily="2" charset="2"/>
            </a:endParaRPr>
          </a:p>
        </p:txBody>
      </p:sp>
    </p:spTree>
    <p:extLst>
      <p:ext uri="{BB962C8B-B14F-4D97-AF65-F5344CB8AC3E}">
        <p14:creationId xmlns:p14="http://schemas.microsoft.com/office/powerpoint/2010/main" val="4239303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6146"/>
                                        </p:tgtEl>
                                        <p:attrNameLst>
                                          <p:attrName>style.visibility</p:attrName>
                                        </p:attrNameLst>
                                      </p:cBhvr>
                                      <p:to>
                                        <p:strVal val="visible"/>
                                      </p:to>
                                    </p:set>
                                    <p:animEffect transition="in" filter="fade">
                                      <p:cBhvr>
                                        <p:cTn id="7" dur="500"/>
                                        <p:tgtEl>
                                          <p:spTgt spid="61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a:spLocks noGrp="1" noChangeArrowheads="1"/>
          </p:cNvSpPr>
          <p:nvPr>
            <p:ph type="title"/>
          </p:nvPr>
        </p:nvSpPr>
        <p:spPr>
          <a:xfrm>
            <a:off x="377370" y="466725"/>
            <a:ext cx="9463314" cy="941388"/>
          </a:xfrm>
        </p:spPr>
        <p:txBody>
          <a:bodyPr/>
          <a:lstStyle/>
          <a:p>
            <a:pPr>
              <a:defRPr/>
            </a:pPr>
            <a:r>
              <a:rPr lang="en-US" dirty="0" smtClean="0"/>
              <a:t>If you answered yes to any of those questions</a:t>
            </a:r>
          </a:p>
        </p:txBody>
      </p:sp>
      <p:pic>
        <p:nvPicPr>
          <p:cNvPr id="8194" name="Picture 2" descr="http://2.bp.blogspot.com/-E8tq-cNBWoo/TwHfcugvg6I/AAAAAAAAAnM/q0qQFD-ewy0/s1600/ye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76626" y="1935162"/>
            <a:ext cx="4267200" cy="3200401"/>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2"/>
          <p:cNvSpPr txBox="1">
            <a:spLocks noChangeArrowheads="1"/>
          </p:cNvSpPr>
          <p:nvPr/>
        </p:nvSpPr>
        <p:spPr bwMode="auto">
          <a:xfrm>
            <a:off x="529770" y="5135563"/>
            <a:ext cx="8672287" cy="941388"/>
          </a:xfrm>
          <a:prstGeom prst="rect">
            <a:avLst/>
          </a:prstGeom>
          <a:noFill/>
          <a:ln w="9525">
            <a:noFill/>
            <a:miter lim="800000"/>
            <a:headEnd/>
            <a:tailEnd/>
          </a:ln>
        </p:spPr>
        <p:txBody>
          <a:bodyPr vert="horz" wrap="square" lIns="96646" tIns="48323" rIns="96646" bIns="48323" numCol="1" anchor="ctr" anchorCtr="0" compatLnSpc="1">
            <a:prstTxWarp prst="textNoShape">
              <a:avLst/>
            </a:prstTxWarp>
          </a:bodyPr>
          <a:lstStyle>
            <a:lvl1pPr algn="l" defTabSz="966788" rtl="0" eaLnBrk="1" fontAlgn="base" hangingPunct="1">
              <a:spcBef>
                <a:spcPct val="0"/>
              </a:spcBef>
              <a:spcAft>
                <a:spcPct val="0"/>
              </a:spcAft>
              <a:defRPr sz="3400">
                <a:solidFill>
                  <a:srgbClr val="0066CC"/>
                </a:solidFill>
                <a:latin typeface="+mj-lt"/>
                <a:ea typeface="+mj-ea"/>
                <a:cs typeface="+mj-cs"/>
              </a:defRPr>
            </a:lvl1pPr>
            <a:lvl2pPr algn="l" defTabSz="966788" rtl="0" eaLnBrk="1" fontAlgn="base" hangingPunct="1">
              <a:spcBef>
                <a:spcPct val="0"/>
              </a:spcBef>
              <a:spcAft>
                <a:spcPct val="0"/>
              </a:spcAft>
              <a:defRPr sz="3400">
                <a:solidFill>
                  <a:srgbClr val="0066CC"/>
                </a:solidFill>
                <a:latin typeface="Arial" charset="0"/>
              </a:defRPr>
            </a:lvl2pPr>
            <a:lvl3pPr algn="l" defTabSz="966788" rtl="0" eaLnBrk="1" fontAlgn="base" hangingPunct="1">
              <a:spcBef>
                <a:spcPct val="0"/>
              </a:spcBef>
              <a:spcAft>
                <a:spcPct val="0"/>
              </a:spcAft>
              <a:defRPr sz="3400">
                <a:solidFill>
                  <a:srgbClr val="0066CC"/>
                </a:solidFill>
                <a:latin typeface="Arial" charset="0"/>
              </a:defRPr>
            </a:lvl3pPr>
            <a:lvl4pPr algn="l" defTabSz="966788" rtl="0" eaLnBrk="1" fontAlgn="base" hangingPunct="1">
              <a:spcBef>
                <a:spcPct val="0"/>
              </a:spcBef>
              <a:spcAft>
                <a:spcPct val="0"/>
              </a:spcAft>
              <a:defRPr sz="3400">
                <a:solidFill>
                  <a:srgbClr val="0066CC"/>
                </a:solidFill>
                <a:latin typeface="Arial" charset="0"/>
              </a:defRPr>
            </a:lvl4pPr>
            <a:lvl5pPr algn="l" defTabSz="966788" rtl="0" eaLnBrk="1" fontAlgn="base" hangingPunct="1">
              <a:spcBef>
                <a:spcPct val="0"/>
              </a:spcBef>
              <a:spcAft>
                <a:spcPct val="0"/>
              </a:spcAft>
              <a:defRPr sz="3400">
                <a:solidFill>
                  <a:srgbClr val="0066CC"/>
                </a:solidFill>
                <a:latin typeface="Arial" charset="0"/>
              </a:defRPr>
            </a:lvl5pPr>
            <a:lvl6pPr marL="457200" algn="l" defTabSz="966788" rtl="0" eaLnBrk="1" fontAlgn="base" hangingPunct="1">
              <a:spcBef>
                <a:spcPct val="0"/>
              </a:spcBef>
              <a:spcAft>
                <a:spcPct val="0"/>
              </a:spcAft>
              <a:defRPr sz="3400">
                <a:solidFill>
                  <a:srgbClr val="0066CC"/>
                </a:solidFill>
                <a:latin typeface="Arial" charset="0"/>
              </a:defRPr>
            </a:lvl6pPr>
            <a:lvl7pPr marL="914400" algn="l" defTabSz="966788" rtl="0" eaLnBrk="1" fontAlgn="base" hangingPunct="1">
              <a:spcBef>
                <a:spcPct val="0"/>
              </a:spcBef>
              <a:spcAft>
                <a:spcPct val="0"/>
              </a:spcAft>
              <a:defRPr sz="3400">
                <a:solidFill>
                  <a:srgbClr val="0066CC"/>
                </a:solidFill>
                <a:latin typeface="Arial" charset="0"/>
              </a:defRPr>
            </a:lvl7pPr>
            <a:lvl8pPr marL="1371600" algn="l" defTabSz="966788" rtl="0" eaLnBrk="1" fontAlgn="base" hangingPunct="1">
              <a:spcBef>
                <a:spcPct val="0"/>
              </a:spcBef>
              <a:spcAft>
                <a:spcPct val="0"/>
              </a:spcAft>
              <a:defRPr sz="3400">
                <a:solidFill>
                  <a:srgbClr val="0066CC"/>
                </a:solidFill>
                <a:latin typeface="Arial" charset="0"/>
              </a:defRPr>
            </a:lvl8pPr>
            <a:lvl9pPr marL="1828800" algn="l" defTabSz="966788" rtl="0" eaLnBrk="1" fontAlgn="base" hangingPunct="1">
              <a:spcBef>
                <a:spcPct val="0"/>
              </a:spcBef>
              <a:spcAft>
                <a:spcPct val="0"/>
              </a:spcAft>
              <a:defRPr sz="3400">
                <a:solidFill>
                  <a:srgbClr val="0066CC"/>
                </a:solidFill>
                <a:latin typeface="Arial" charset="0"/>
              </a:defRPr>
            </a:lvl9pPr>
          </a:lstStyle>
          <a:p>
            <a:pPr algn="ctr">
              <a:defRPr/>
            </a:pPr>
            <a:r>
              <a:rPr lang="en-US" dirty="0" smtClean="0"/>
              <a:t>Then…</a:t>
            </a:r>
          </a:p>
        </p:txBody>
      </p:sp>
    </p:spTree>
    <p:extLst>
      <p:ext uri="{BB962C8B-B14F-4D97-AF65-F5344CB8AC3E}">
        <p14:creationId xmlns:p14="http://schemas.microsoft.com/office/powerpoint/2010/main" val="2800553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194"/>
                                        </p:tgtEl>
                                        <p:attrNameLst>
                                          <p:attrName>style.visibility</p:attrName>
                                        </p:attrNameLst>
                                      </p:cBhvr>
                                      <p:to>
                                        <p:strVal val="visible"/>
                                      </p:to>
                                    </p:set>
                                    <p:animEffect transition="in" filter="fade">
                                      <p:cBhvr>
                                        <p:cTn id="7" dur="500"/>
                                        <p:tgtEl>
                                          <p:spTgt spid="8194"/>
                                        </p:tgtEl>
                                      </p:cBhvr>
                                    </p:animEffect>
                                  </p:childTnLst>
                                </p:cTn>
                              </p:par>
                            </p:childTnLst>
                          </p:cTn>
                        </p:par>
                        <p:par>
                          <p:cTn id="8" fill="hold">
                            <p:stCondLst>
                              <p:cond delay="500"/>
                            </p:stCondLst>
                            <p:childTnLst>
                              <p:par>
                                <p:cTn id="9" presetID="2" presetClass="entr" presetSubtype="4"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theme/theme1.xml><?xml version="1.0" encoding="utf-8"?>
<a:theme xmlns:a="http://schemas.openxmlformats.org/drawingml/2006/main" name="KB_SkylineTemplate">
  <a:themeElements>
    <a:clrScheme name="Skyline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Skyline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Skyline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Skyline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Skyline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Skyline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Skyline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Skyline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Skyline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Skyline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Skyline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Skyline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Skyline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Skyline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D2E750987EE2543B234B3A674D6BE3D" ma:contentTypeVersion="105" ma:contentTypeDescription="Create a new document." ma:contentTypeScope="" ma:versionID="62fa037737ae31885dcb260bd5c7d1f2">
  <xsd:schema xmlns:xsd="http://www.w3.org/2001/XMLSchema" xmlns:xs="http://www.w3.org/2001/XMLSchema" xmlns:p="http://schemas.microsoft.com/office/2006/metadata/properties" xmlns:ns2="1e37aee8-73ad-441e-bced-8b530ad9291b" xmlns:ns3="52ad97b0-86c1-49b5-b544-c488bf38e7c0" targetNamespace="http://schemas.microsoft.com/office/2006/metadata/properties" ma:root="true" ma:fieldsID="ce0d2501b4c25830d7e1734de94951c7" ns2:_="" ns3:_="">
    <xsd:import namespace="1e37aee8-73ad-441e-bced-8b530ad9291b"/>
    <xsd:import namespace="52ad97b0-86c1-49b5-b544-c488bf38e7c0"/>
    <xsd:element name="properties">
      <xsd:complexType>
        <xsd:sequence>
          <xsd:element name="documentManagement">
            <xsd:complexType>
              <xsd:all>
                <xsd:element ref="ns2:Description0" minOccurs="0"/>
                <xsd:element ref="ns3:_dlc_DocId" minOccurs="0"/>
                <xsd:element ref="ns3:_dlc_DocIdUrl" minOccurs="0"/>
                <xsd:element ref="ns3: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e37aee8-73ad-441e-bced-8b530ad9291b" elementFormDefault="qualified">
    <xsd:import namespace="http://schemas.microsoft.com/office/2006/documentManagement/types"/>
    <xsd:import namespace="http://schemas.microsoft.com/office/infopath/2007/PartnerControls"/>
    <xsd:element name="Description0" ma:index="8" nillable="true" ma:displayName="Description" ma:internalName="Description0">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52ad97b0-86c1-49b5-b544-c488bf38e7c0" elementFormDefault="qualified">
    <xsd:import namespace="http://schemas.microsoft.com/office/2006/documentManagement/types"/>
    <xsd:import namespace="http://schemas.microsoft.com/office/infopath/2007/PartnerControls"/>
    <xsd:element name="_dlc_DocId" ma:index="9" nillable="true" ma:displayName="Document ID Value" ma:description="The value of the document ID assigned to this item." ma:internalName="_dlc_DocId" ma:readOnly="true">
      <xsd:simpleType>
        <xsd:restriction base="dms:Text"/>
      </xsd:simpleType>
    </xsd:element>
    <xsd:element name="_dlc_DocIdUrl" ma:index="10"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1"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Description0 xmlns="1e37aee8-73ad-441e-bced-8b530ad9291b">PowerPoint template with Microsoft Partner Network logo on it.</Description0>
    <_dlc_DocId xmlns="52ad97b0-86c1-49b5-b544-c488bf38e7c0">SAZVWXQSR7YH-3011-7</_dlc_DocId>
    <_dlc_DocIdUrl xmlns="52ad97b0-86c1-49b5-b544-c488bf38e7c0">
      <Url>https://my.skylinetechnologies.com/Support/SalesMarketingCenter/branding/_layouts/DocIdRedir.aspx?ID=SAZVWXQSR7YH-3011-7</Url>
      <Description>SAZVWXQSR7YH-3011-7</Description>
    </_dlc_DocIdUrl>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Props1.xml><?xml version="1.0" encoding="utf-8"?>
<ds:datastoreItem xmlns:ds="http://schemas.openxmlformats.org/officeDocument/2006/customXml" ds:itemID="{B03FC495-EB61-4A2C-B8E7-345CEB92DF9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e37aee8-73ad-441e-bced-8b530ad9291b"/>
    <ds:schemaRef ds:uri="52ad97b0-86c1-49b5-b544-c488bf38e7c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9F5040E5-4564-49C1-9147-56F1700A1C56}">
  <ds:schemaRefs>
    <ds:schemaRef ds:uri="http://schemas.microsoft.com/office/2006/documentManagement/types"/>
    <ds:schemaRef ds:uri="http://www.w3.org/XML/1998/namespace"/>
    <ds:schemaRef ds:uri="1e37aee8-73ad-441e-bced-8b530ad9291b"/>
    <ds:schemaRef ds:uri="http://purl.org/dc/elements/1.1/"/>
    <ds:schemaRef ds:uri="http://schemas.microsoft.com/office/2006/metadata/properties"/>
    <ds:schemaRef ds:uri="http://schemas.microsoft.com/office/infopath/2007/PartnerControls"/>
    <ds:schemaRef ds:uri="http://purl.org/dc/dcmitype/"/>
    <ds:schemaRef ds:uri="http://purl.org/dc/terms/"/>
    <ds:schemaRef ds:uri="52ad97b0-86c1-49b5-b544-c488bf38e7c0"/>
    <ds:schemaRef ds:uri="http://schemas.openxmlformats.org/package/2006/metadata/core-properties"/>
  </ds:schemaRefs>
</ds:datastoreItem>
</file>

<file path=customXml/itemProps3.xml><?xml version="1.0" encoding="utf-8"?>
<ds:datastoreItem xmlns:ds="http://schemas.openxmlformats.org/officeDocument/2006/customXml" ds:itemID="{B6DBE1C9-0895-41F8-89A3-98DC40E912B0}">
  <ds:schemaRefs>
    <ds:schemaRef ds:uri="http://schemas.microsoft.com/sharepoint/v3/contenttype/forms"/>
  </ds:schemaRefs>
</ds:datastoreItem>
</file>

<file path=customXml/itemProps4.xml><?xml version="1.0" encoding="utf-8"?>
<ds:datastoreItem xmlns:ds="http://schemas.openxmlformats.org/officeDocument/2006/customXml" ds:itemID="{0068A067-F354-4585-8169-FC99DA836E1C}">
  <ds:schemaRefs>
    <ds:schemaRef ds:uri="http://schemas.microsoft.com/sharepoint/events"/>
  </ds:schemaRefs>
</ds:datastoreItem>
</file>

<file path=docProps/app.xml><?xml version="1.0" encoding="utf-8"?>
<Properties xmlns="http://schemas.openxmlformats.org/officeDocument/2006/extended-properties" xmlns:vt="http://schemas.openxmlformats.org/officeDocument/2006/docPropsVTypes">
  <Template>KB_SkylineTemplate</Template>
  <TotalTime>8564</TotalTime>
  <Words>3085</Words>
  <Application>Microsoft Office PowerPoint</Application>
  <PresentationFormat>Custom</PresentationFormat>
  <Paragraphs>595</Paragraphs>
  <Slides>55</Slides>
  <Notes>55</Notes>
  <HiddenSlides>0</HiddenSlides>
  <MMClips>0</MMClips>
  <ScaleCrop>false</ScaleCrop>
  <HeadingPairs>
    <vt:vector size="4" baseType="variant">
      <vt:variant>
        <vt:lpstr>Theme</vt:lpstr>
      </vt:variant>
      <vt:variant>
        <vt:i4>1</vt:i4>
      </vt:variant>
      <vt:variant>
        <vt:lpstr>Slide Titles</vt:lpstr>
      </vt:variant>
      <vt:variant>
        <vt:i4>55</vt:i4>
      </vt:variant>
    </vt:vector>
  </HeadingPairs>
  <TitlesOfParts>
    <vt:vector size="56" baseType="lpstr">
      <vt:lpstr>KB_SkylineTemplate</vt:lpstr>
      <vt:lpstr>PowerPoint Presentation</vt:lpstr>
      <vt:lpstr>Little about me</vt:lpstr>
      <vt:lpstr>What’s on Tap</vt:lpstr>
      <vt:lpstr>Do I Really Need To Be Doing Test-driven Development?</vt:lpstr>
      <vt:lpstr>PowerPoint Presentation</vt:lpstr>
      <vt:lpstr>Ever have to deal with Spaghetti Code?</vt:lpstr>
      <vt:lpstr>Ever inherit Legacy Code?</vt:lpstr>
      <vt:lpstr>Ever scared to make changes? </vt:lpstr>
      <vt:lpstr>If you answered yes to any of those questions</vt:lpstr>
      <vt:lpstr>PowerPoint Presentation</vt:lpstr>
      <vt:lpstr>Types of testing that are not keys to test-driven development</vt:lpstr>
      <vt:lpstr>Integration Testing</vt:lpstr>
      <vt:lpstr>Regression Testing</vt:lpstr>
      <vt:lpstr>User Acceptance Testing (UAT)</vt:lpstr>
      <vt:lpstr>Performance Testing</vt:lpstr>
      <vt:lpstr>Load Testing</vt:lpstr>
      <vt:lpstr>Stress Testing</vt:lpstr>
      <vt:lpstr>What is Test-driven Development?</vt:lpstr>
      <vt:lpstr>Unit Testing: Key to TDD</vt:lpstr>
      <vt:lpstr>What makes a good Unit Test?</vt:lpstr>
      <vt:lpstr>Important Concepts &amp; Strategies</vt:lpstr>
      <vt:lpstr>PowerPoint Presentation</vt:lpstr>
      <vt:lpstr>Arrange – Act - Assert</vt:lpstr>
      <vt:lpstr>SOLID Principles of Software Development</vt:lpstr>
      <vt:lpstr>Single Responsibility Principle</vt:lpstr>
      <vt:lpstr>Open Closed Principle</vt:lpstr>
      <vt:lpstr>Liskov Substitution Principle</vt:lpstr>
      <vt:lpstr>Interface Segregation Principle</vt:lpstr>
      <vt:lpstr>Dependency Inversion Principle</vt:lpstr>
      <vt:lpstr>Example Solution Layout</vt:lpstr>
      <vt:lpstr>Naming Your Tests</vt:lpstr>
      <vt:lpstr>How I Name My Tests</vt:lpstr>
      <vt:lpstr>Resharper Live Template for Naming Tests</vt:lpstr>
      <vt:lpstr>Dependency Injection (DI)</vt:lpstr>
      <vt:lpstr>Inversion of Control (IoC)</vt:lpstr>
      <vt:lpstr>Non-programming Example of IoC</vt:lpstr>
      <vt:lpstr>What does implementing DI/IoC get me?</vt:lpstr>
      <vt:lpstr>Test Dummies</vt:lpstr>
      <vt:lpstr>Fakes/Stubs</vt:lpstr>
      <vt:lpstr>Mocks</vt:lpstr>
      <vt:lpstr>Benefits of Test Dummies</vt:lpstr>
      <vt:lpstr>PowerPoint Presentation</vt:lpstr>
      <vt:lpstr>Created with Best Practices in Mind</vt:lpstr>
      <vt:lpstr>PowerPoint Presentation</vt:lpstr>
      <vt:lpstr>PowerPoint Presentation</vt:lpstr>
      <vt:lpstr>PowerPoint Presentation</vt:lpstr>
      <vt:lpstr>PowerPoint Presentation</vt:lpstr>
      <vt:lpstr>PowerPoint Presentation</vt:lpstr>
      <vt:lpstr>WatiN: Automated UI Testing</vt:lpstr>
      <vt:lpstr>PowerPoint Presentation</vt:lpstr>
      <vt:lpstr>Slides and demos on GitHub</vt:lpstr>
      <vt:lpstr>Other Resources</vt:lpstr>
      <vt:lpstr>Tools I Used and/or Talked About</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kburnell</dc:creator>
  <cp:lastModifiedBy>kburnell</cp:lastModifiedBy>
  <cp:revision>286</cp:revision>
  <dcterms:created xsi:type="dcterms:W3CDTF">2012-04-03T13:40:37Z</dcterms:created>
  <dcterms:modified xsi:type="dcterms:W3CDTF">2012-07-10T13:20:59Z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
    <vt:lpwstr>Document</vt:lpwstr>
  </property>
  <property fmtid="{D5CDD505-2E9C-101B-9397-08002B2CF9AE}" pid="3" name="Project Phase">
    <vt:lpwstr>5</vt:lpwstr>
  </property>
  <property fmtid="{D5CDD505-2E9C-101B-9397-08002B2CF9AE}" pid="4" name="ContentTypeId">
    <vt:lpwstr>0x0101004D2E750987EE2543B234B3A674D6BE3D</vt:lpwstr>
  </property>
  <property fmtid="{D5CDD505-2E9C-101B-9397-08002B2CF9AE}" pid="5" name="_dlc_DocIdItemGuid">
    <vt:lpwstr>db3611c7-57b8-4268-92ec-f7788c73fd0e</vt:lpwstr>
  </property>
</Properties>
</file>